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6" r:id="rId3"/>
    <p:sldId id="257" r:id="rId4"/>
    <p:sldId id="297" r:id="rId5"/>
    <p:sldId id="298" r:id="rId6"/>
    <p:sldId id="266" r:id="rId7"/>
    <p:sldId id="258" r:id="rId8"/>
    <p:sldId id="259" r:id="rId9"/>
    <p:sldId id="288" r:id="rId10"/>
    <p:sldId id="295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1" r:id="rId21"/>
    <p:sldId id="272" r:id="rId22"/>
    <p:sldId id="273" r:id="rId23"/>
    <p:sldId id="293" r:id="rId24"/>
    <p:sldId id="274" r:id="rId25"/>
    <p:sldId id="277" r:id="rId26"/>
    <p:sldId id="278" r:id="rId27"/>
    <p:sldId id="279" r:id="rId28"/>
    <p:sldId id="280" r:id="rId29"/>
    <p:sldId id="275" r:id="rId30"/>
    <p:sldId id="276" r:id="rId31"/>
    <p:sldId id="281" r:id="rId32"/>
    <p:sldId id="284" r:id="rId33"/>
    <p:sldId id="285" r:id="rId34"/>
    <p:sldId id="286" r:id="rId35"/>
    <p:sldId id="287" r:id="rId36"/>
    <p:sldId id="292" r:id="rId37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4" autoAdjust="0"/>
  </p:normalViewPr>
  <p:slideViewPr>
    <p:cSldViewPr>
      <p:cViewPr>
        <p:scale>
          <a:sx n="106" d="100"/>
          <a:sy n="106" d="100"/>
        </p:scale>
        <p:origin x="-72" y="2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4DA4-CC7C-4C7A-8762-AA7E6B18E33B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58258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EFC5D-7585-4717-B80E-E2478DA27C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7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5064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7024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8079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8609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806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9770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729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6505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4269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6680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080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0296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80705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3802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0709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2683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7081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0468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6156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93401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87818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524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937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24956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342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061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0460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241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6588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681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576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5387975" y="1585975"/>
            <a:ext cx="3743325" cy="5259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6454" y="285972"/>
            <a:ext cx="6851091" cy="1383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9931" y="1235103"/>
            <a:ext cx="7184136" cy="4789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.aarc.org/state_society/aarc_ho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.aarc.org/state_society/aarc_hod/guideline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c.org/" TargetMode="External"/><Relationship Id="rId7" Type="http://schemas.openxmlformats.org/officeDocument/2006/relationships/hyperlink" Target="http://www.aarc.org/advocacy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cfoundation.org/" TargetMode="External"/><Relationship Id="rId5" Type="http://schemas.openxmlformats.org/officeDocument/2006/relationships/hyperlink" Target="http://www.yourlunghealth.org/" TargetMode="External"/><Relationship Id="rId4" Type="http://schemas.openxmlformats.org/officeDocument/2006/relationships/hyperlink" Target="c.aarc.org/state_society/aarc_hod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0600" y="1010483"/>
            <a:ext cx="6851091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5400" b="1" spc="-40" dirty="0" smtClean="0">
                <a:latin typeface="Arial Black"/>
                <a:cs typeface="Arial Black"/>
              </a:rPr>
              <a:t>AARC</a:t>
            </a:r>
            <a:r>
              <a:rPr lang="en-US" sz="5400" b="1" spc="-40" dirty="0" smtClean="0">
                <a:latin typeface="Arial Black"/>
                <a:cs typeface="Arial Black"/>
              </a:rPr>
              <a:t/>
            </a:r>
            <a:br>
              <a:rPr lang="en-US" sz="5400" b="1" spc="-40" dirty="0" smtClean="0">
                <a:latin typeface="Arial Black"/>
                <a:cs typeface="Arial Black"/>
              </a:rPr>
            </a:br>
            <a:r>
              <a:rPr lang="en-US" sz="5400" dirty="0">
                <a:latin typeface="Arial Black"/>
                <a:cs typeface="Arial Black"/>
              </a:rPr>
              <a:t>HO</a:t>
            </a:r>
            <a:r>
              <a:rPr lang="en-US" sz="5400" spc="10" dirty="0">
                <a:latin typeface="Arial Black"/>
                <a:cs typeface="Arial Black"/>
              </a:rPr>
              <a:t>U</a:t>
            </a:r>
            <a:r>
              <a:rPr lang="en-US" sz="5400" spc="-5" dirty="0">
                <a:latin typeface="Arial Black"/>
                <a:cs typeface="Arial Black"/>
              </a:rPr>
              <a:t>S</a:t>
            </a:r>
            <a:r>
              <a:rPr lang="en-US" sz="5400" dirty="0">
                <a:latin typeface="Arial Black"/>
                <a:cs typeface="Arial Black"/>
              </a:rPr>
              <a:t>E</a:t>
            </a:r>
            <a:r>
              <a:rPr lang="en-US" sz="5400" spc="-45" dirty="0">
                <a:latin typeface="Arial Black"/>
                <a:cs typeface="Arial Black"/>
              </a:rPr>
              <a:t> </a:t>
            </a:r>
            <a:r>
              <a:rPr lang="en-US" sz="5400" dirty="0">
                <a:latin typeface="Arial Black"/>
                <a:cs typeface="Arial Black"/>
              </a:rPr>
              <a:t>OF       DELEGATES ORIENTATION June </a:t>
            </a:r>
            <a:r>
              <a:rPr lang="en-US" sz="5400" dirty="0" smtClean="0">
                <a:latin typeface="Arial Black"/>
                <a:cs typeface="Arial Black"/>
              </a:rPr>
              <a:t>2017</a:t>
            </a:r>
            <a:endParaRPr sz="5400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766" y="2184311"/>
            <a:ext cx="4408805" cy="758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20000"/>
              </a:lnSpc>
            </a:pPr>
            <a:r>
              <a:rPr lang="en-US" sz="4400" b="1" dirty="0" smtClean="0">
                <a:solidFill>
                  <a:srgbClr val="FFFF00"/>
                </a:solidFill>
                <a:latin typeface="Arial Black"/>
                <a:cs typeface="Arial Black"/>
              </a:rPr>
              <a:t>   </a:t>
            </a:r>
            <a:endParaRPr sz="36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7108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House Rules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305800" cy="6386364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Complete List -- HOD Policy Manual – Pages 27-29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c.a</a:t>
            </a:r>
            <a:r>
              <a:rPr lang="en-US" sz="2400" b="1" spc="10" dirty="0" smtClean="0">
                <a:solidFill>
                  <a:srgbClr val="FFFF00"/>
                </a:solidFill>
                <a:hlinkClick r:id="rId2" action="ppaction://hlinkfile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rc.o</a:t>
            </a:r>
            <a:r>
              <a:rPr lang="en-US" sz="2400" b="1" spc="5" dirty="0" smtClean="0">
                <a:solidFill>
                  <a:srgbClr val="FFFF00"/>
                </a:solidFill>
                <a:hlinkClick r:id="rId2" action="ppaction://hlinkfile"/>
              </a:rPr>
              <a:t>r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g/st</a:t>
            </a:r>
            <a:r>
              <a:rPr lang="en-US" sz="2400" b="1" spc="-15" dirty="0" smtClean="0">
                <a:solidFill>
                  <a:srgbClr val="FFFF00"/>
                </a:solidFill>
                <a:hlinkClick r:id="rId2" action="ppaction://hlinkfile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te_</a:t>
            </a:r>
            <a:r>
              <a:rPr lang="en-US" sz="2400" b="1" spc="-20" dirty="0" smtClean="0">
                <a:solidFill>
                  <a:srgbClr val="FFFF00"/>
                </a:solidFill>
                <a:hlinkClick r:id="rId2" action="ppaction://hlinkfile"/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oci</a:t>
            </a:r>
            <a:r>
              <a:rPr lang="en-US" sz="2400" b="1" spc="-20" dirty="0" smtClean="0">
                <a:solidFill>
                  <a:srgbClr val="FFFF00"/>
                </a:solidFill>
                <a:hlinkClick r:id="rId2" action="ppaction://hlinkfile"/>
              </a:rPr>
              <a:t>e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ty</a:t>
            </a:r>
            <a:r>
              <a:rPr lang="en-US" sz="2400" b="1" spc="-20" dirty="0" smtClean="0">
                <a:solidFill>
                  <a:srgbClr val="FFFF00"/>
                </a:solidFill>
                <a:hlinkClick r:id="rId2" action="ppaction://hlinkfile"/>
              </a:rPr>
              <a:t>/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aarc</a:t>
            </a:r>
            <a:r>
              <a:rPr lang="en-US" sz="2400" b="1" spc="-15" dirty="0" smtClean="0">
                <a:solidFill>
                  <a:srgbClr val="FFFF00"/>
                </a:solidFill>
                <a:hlinkClick r:id="rId2" action="ppaction://hlinkfile"/>
              </a:rPr>
              <a:t>_</a:t>
            </a:r>
            <a:r>
              <a:rPr lang="en-US" sz="2400" b="1" dirty="0" smtClean="0">
                <a:solidFill>
                  <a:srgbClr val="FFFF00"/>
                </a:solidFill>
                <a:hlinkClick r:id="rId2" action="ppaction://hlinkfile"/>
              </a:rPr>
              <a:t>hod/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1000" b="1" dirty="0" smtClean="0">
              <a:solidFill>
                <a:srgbClr val="FFFFFF"/>
              </a:solidFill>
            </a:endParaRP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FF"/>
                </a:solidFill>
              </a:rPr>
              <a:t>ID badges admit members to the HOD meetings and </a:t>
            </a:r>
            <a:r>
              <a:rPr lang="en-US" sz="2000" dirty="0" smtClean="0">
                <a:solidFill>
                  <a:srgbClr val="FFFF00"/>
                </a:solidFill>
              </a:rPr>
              <a:t>must be worn while attending the AARC’s annual business meeting.</a:t>
            </a: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FF"/>
                </a:solidFill>
              </a:rPr>
              <a:t>While the Speaker/designee occupy the chair, no member shall address the House or make any motion until </a:t>
            </a:r>
            <a:r>
              <a:rPr lang="en-US" sz="2000" dirty="0" smtClean="0">
                <a:solidFill>
                  <a:srgbClr val="FFFF00"/>
                </a:solidFill>
              </a:rPr>
              <a:t>after recognition by the Speaker</a:t>
            </a:r>
            <a:r>
              <a:rPr lang="en-US" sz="2000" dirty="0" smtClean="0">
                <a:solidFill>
                  <a:srgbClr val="FFFFFF"/>
                </a:solidFill>
              </a:rPr>
              <a:t>.</a:t>
            </a: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FF"/>
                </a:solidFill>
              </a:rPr>
              <a:t>When any member is about to speak, or to deliver any matter to the House, the member shall, with all due respect, address the Speaker, </a:t>
            </a:r>
            <a:r>
              <a:rPr lang="en-US" sz="2000" dirty="0" smtClean="0">
                <a:solidFill>
                  <a:srgbClr val="FFFF00"/>
                </a:solidFill>
              </a:rPr>
              <a:t>state their name and their Chartered Affiliate,</a:t>
            </a:r>
            <a:r>
              <a:rPr lang="en-US" sz="2000" dirty="0" smtClean="0">
                <a:solidFill>
                  <a:srgbClr val="FFFFFF"/>
                </a:solidFill>
              </a:rPr>
              <a:t> and confine themselves strictly to the point of debate.</a:t>
            </a: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FF"/>
                </a:solidFill>
              </a:rPr>
              <a:t>While the Speaker is putting any question to the floor, the member shall </a:t>
            </a:r>
            <a:r>
              <a:rPr lang="en-US" sz="2000" dirty="0" smtClean="0">
                <a:solidFill>
                  <a:srgbClr val="FFFF00"/>
                </a:solidFill>
              </a:rPr>
              <a:t>remain in their seat and shall not hold any private discussions</a:t>
            </a:r>
            <a:r>
              <a:rPr lang="en-US" sz="2000" dirty="0" smtClean="0">
                <a:solidFill>
                  <a:srgbClr val="FFFFFF"/>
                </a:solidFill>
              </a:rPr>
              <a:t>.</a:t>
            </a:r>
          </a:p>
          <a:p>
            <a:pPr marL="234950" indent="-234950">
              <a:buClr>
                <a:srgbClr val="FFC000"/>
              </a:buClr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234950" indent="-23495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000" dirty="0" smtClean="0"/>
              <a:t>No delegation shall </a:t>
            </a:r>
            <a:r>
              <a:rPr lang="en-US" sz="2000" dirty="0" smtClean="0">
                <a:solidFill>
                  <a:srgbClr val="FFFF00"/>
                </a:solidFill>
              </a:rPr>
              <a:t>speak more than twice on the same motion nor longer than 5 minutes at any one time</a:t>
            </a:r>
            <a:r>
              <a:rPr lang="en-US" sz="2000" dirty="0" smtClean="0"/>
              <a:t>.</a:t>
            </a:r>
          </a:p>
          <a:p>
            <a:endParaRPr lang="en-US" sz="2800" b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9654" rIns="0" bIns="0" rtlCol="0">
            <a:spAutoFit/>
          </a:bodyPr>
          <a:lstStyle/>
          <a:p>
            <a:pPr marL="1104900">
              <a:lnSpc>
                <a:spcPct val="100000"/>
              </a:lnSpc>
            </a:pPr>
            <a:r>
              <a:rPr dirty="0"/>
              <a:t>Delegate Charges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04738"/>
            <a:ext cx="7862570" cy="258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ts val="3070"/>
              </a:lnSpc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ome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iliar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 Hou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Rules 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 the AARC go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ls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strate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ic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pla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FFFF00"/>
              </a:buClr>
              <a:buFont typeface="Wingdings"/>
              <a:buChar char=""/>
            </a:pPr>
            <a:endParaRPr sz="4000" dirty="0">
              <a:latin typeface="Times New Roman"/>
              <a:cs typeface="Times New Roman"/>
            </a:endParaRPr>
          </a:p>
          <a:p>
            <a:pPr marL="622300" marR="481965" indent="-609600" algn="just">
              <a:lnSpc>
                <a:spcPts val="3070"/>
              </a:lnSpc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Bring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forth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nin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ful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lutions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which res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lt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impro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ement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the 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tion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ciation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3625">
              <a:lnSpc>
                <a:spcPts val="5235"/>
              </a:lnSpc>
            </a:pPr>
            <a:r>
              <a:rPr dirty="0"/>
              <a:t>House </a:t>
            </a:r>
            <a:r>
              <a:rPr lang="en-US" spc="-15" dirty="0" smtClean="0"/>
              <a:t>Overview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02819"/>
            <a:ext cx="7668259" cy="4388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Two 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tings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r.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960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Parliam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nta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Proc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960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nic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through AARConnect</a:t>
            </a:r>
            <a:endParaRPr sz="3200" dirty="0">
              <a:latin typeface="Times New Roman"/>
              <a:cs typeface="Times New Roman"/>
            </a:endParaRPr>
          </a:p>
          <a:p>
            <a:pPr marL="558165" marR="1010919" indent="-545465">
              <a:lnSpc>
                <a:spcPts val="3070"/>
              </a:lnSpc>
              <a:spcBef>
                <a:spcPts val="170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lutio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mittee Re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ndations.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ts val="3454"/>
              </a:lnSpc>
              <a:spcBef>
                <a:spcPts val="98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Elect House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ip,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AARC Bylaws and</a:t>
            </a:r>
            <a:endParaRPr sz="3200" dirty="0">
              <a:latin typeface="Times New Roman"/>
              <a:cs typeface="Times New Roman"/>
            </a:endParaRPr>
          </a:p>
          <a:p>
            <a:pPr marL="558165">
              <a:lnSpc>
                <a:spcPts val="3454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Election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mittee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Mem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ers.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ts val="3825"/>
              </a:lnSpc>
              <a:spcBef>
                <a:spcPts val="960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RC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975" y="1585975"/>
            <a:ext cx="3743325" cy="5259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7220">
              <a:lnSpc>
                <a:spcPts val="5235"/>
              </a:lnSpc>
            </a:pPr>
            <a:r>
              <a:rPr dirty="0">
                <a:latin typeface="Arial"/>
                <a:cs typeface="Arial"/>
              </a:rPr>
              <a:t>“Open Mic”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40" y="1348740"/>
            <a:ext cx="7552690" cy="398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Peri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uri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HOD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gs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 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ker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HOD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pen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fl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scu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ssi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ns.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190"/>
              </a:lnSpc>
              <a:spcBef>
                <a:spcPts val="295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legat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cuss any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190"/>
              </a:lnSpc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ice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recor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d.</a:t>
            </a:r>
            <a:endParaRPr sz="2800" dirty="0">
              <a:latin typeface="Times New Roman"/>
              <a:cs typeface="Times New Roman"/>
            </a:endParaRPr>
          </a:p>
          <a:p>
            <a:pPr marL="355600" marR="114300" indent="-342900">
              <a:lnSpc>
                <a:spcPct val="90000"/>
              </a:lnSpc>
              <a:spcBef>
                <a:spcPts val="67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om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ciety’s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colle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ted at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e.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Ex: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Disaster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eli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d, Bill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Bitz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Sch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lars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d,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Mor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gan Sch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lars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d,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Inter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Sch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lars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Fellow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,D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legate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Assi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tance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nd et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c…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2440">
              <a:lnSpc>
                <a:spcPts val="5235"/>
              </a:lnSpc>
            </a:pPr>
            <a:r>
              <a:rPr dirty="0"/>
              <a:t>HOD El</a:t>
            </a:r>
            <a:r>
              <a:rPr spc="-15" dirty="0"/>
              <a:t>e</a:t>
            </a:r>
            <a:r>
              <a:rPr dirty="0"/>
              <a:t>ction</a:t>
            </a:r>
            <a:r>
              <a:rPr spc="-15" dirty="0"/>
              <a:t> </a:t>
            </a:r>
            <a:r>
              <a:rPr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219200"/>
            <a:ext cx="7922260" cy="4893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buClr>
                <a:srgbClr val="FFFF00"/>
              </a:buClr>
              <a:buFont typeface="Times New Roman"/>
              <a:buAutoNum type="arabicPeriod"/>
              <a:tabLst>
                <a:tab pos="5467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Summer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Meeting</a:t>
            </a:r>
            <a:endParaRPr sz="32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ct val="100000"/>
              </a:lnSpc>
              <a:spcBef>
                <a:spcPts val="1205"/>
              </a:spcBef>
              <a:buClr>
                <a:srgbClr val="FFFF00"/>
              </a:buClr>
              <a:buFont typeface="Wingdings"/>
              <a:buChar char=""/>
              <a:tabLst>
                <a:tab pos="9277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Officer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ts val="3195"/>
              </a:lnSpc>
              <a:spcBef>
                <a:spcPts val="335"/>
              </a:spcBef>
              <a:buClr>
                <a:srgbClr val="FFFF00"/>
              </a:buClr>
              <a:buFont typeface="Wingdings"/>
              <a:buChar char=""/>
              <a:tabLst>
                <a:tab pos="9277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(AARC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Bylaws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endParaRPr sz="2800" dirty="0">
              <a:latin typeface="Times New Roman"/>
              <a:cs typeface="Times New Roman"/>
            </a:endParaRPr>
          </a:p>
          <a:p>
            <a:pPr marL="927100">
              <a:lnSpc>
                <a:spcPts val="3195"/>
              </a:lnSpc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ctions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ittees)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Clr>
                <a:srgbClr val="FFFF00"/>
              </a:buClr>
              <a:buFont typeface="Times New Roman"/>
              <a:buAutoNum type="arabicPeriod" startAt="2"/>
              <a:tabLst>
                <a:tab pos="5467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Fall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Meeting</a:t>
            </a:r>
            <a:endParaRPr sz="32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ct val="100000"/>
              </a:lnSpc>
              <a:spcBef>
                <a:spcPts val="1205"/>
              </a:spcBef>
              <a:buClr>
                <a:srgbClr val="FFFF00"/>
              </a:buClr>
              <a:buFont typeface="Wingdings"/>
              <a:buChar char=""/>
              <a:tabLst>
                <a:tab pos="9277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Ele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Officers</a:t>
            </a:r>
            <a:endParaRPr sz="28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ct val="100000"/>
              </a:lnSpc>
              <a:spcBef>
                <a:spcPts val="335"/>
              </a:spcBef>
              <a:buClr>
                <a:srgbClr val="FFFF00"/>
              </a:buClr>
              <a:buFont typeface="Wingdings"/>
              <a:buChar char=""/>
              <a:tabLst>
                <a:tab pos="9277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927100" lvl="1" indent="-457200">
              <a:lnSpc>
                <a:spcPts val="3190"/>
              </a:lnSpc>
              <a:spcBef>
                <a:spcPts val="335"/>
              </a:spcBef>
              <a:buClr>
                <a:srgbClr val="FFFF00"/>
              </a:buClr>
              <a:buFont typeface="Wingdings"/>
              <a:buChar char=""/>
              <a:tabLst>
                <a:tab pos="9277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ctions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(AA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Byla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2800" dirty="0">
              <a:latin typeface="Times New Roman"/>
              <a:cs typeface="Times New Roman"/>
            </a:endParaRPr>
          </a:p>
          <a:p>
            <a:pPr marL="927100">
              <a:lnSpc>
                <a:spcPts val="3190"/>
              </a:lnSpc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Ele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ittees)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3384">
              <a:lnSpc>
                <a:spcPct val="100000"/>
              </a:lnSpc>
            </a:pPr>
            <a:r>
              <a:rPr dirty="0"/>
              <a:t>AARC</a:t>
            </a:r>
            <a:r>
              <a:rPr spc="-15" dirty="0"/>
              <a:t> </a:t>
            </a:r>
            <a:r>
              <a:rPr dirty="0"/>
              <a:t>Budget 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356360"/>
            <a:ext cx="8009255" cy="420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marR="1015365" indent="-545465">
              <a:lnSpc>
                <a:spcPts val="346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ting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an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 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ting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(i.e.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ting)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ts val="3650"/>
              </a:lnSpc>
              <a:spcBef>
                <a:spcPts val="231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AARC bu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get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revi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sider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endParaRPr sz="3200" dirty="0">
              <a:latin typeface="Times New Roman"/>
              <a:cs typeface="Times New Roman"/>
            </a:endParaRPr>
          </a:p>
          <a:p>
            <a:pPr marL="558165">
              <a:lnSpc>
                <a:spcPts val="365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endParaRPr sz="3200" dirty="0">
              <a:latin typeface="Times New Roman"/>
              <a:cs typeface="Times New Roman"/>
            </a:endParaRPr>
          </a:p>
          <a:p>
            <a:pPr marL="558165" marR="5080" indent="-545465">
              <a:lnSpc>
                <a:spcPct val="90000"/>
              </a:lnSpc>
              <a:spcBef>
                <a:spcPts val="2750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  <a:tab pos="727202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Exe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utive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Sessio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get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 revi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3200" b="1" i="1" u="heavy" dirty="0">
                <a:solidFill>
                  <a:srgbClr val="FF0033"/>
                </a:solidFill>
                <a:latin typeface="Times New Roman"/>
                <a:cs typeface="Times New Roman"/>
              </a:rPr>
              <a:t>CONFIDENTIAL</a:t>
            </a:r>
            <a:r>
              <a:rPr sz="3200" b="1" i="1" dirty="0">
                <a:solidFill>
                  <a:srgbClr val="FF0033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issu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 are disc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	This is 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ring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“J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Sessio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”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 the AARC Boar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8455">
              <a:lnSpc>
                <a:spcPts val="5235"/>
              </a:lnSpc>
            </a:pPr>
            <a:r>
              <a:rPr dirty="0"/>
              <a:t>Joint Session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40" y="1295400"/>
            <a:ext cx="7302500" cy="462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18135" indent="-342900">
              <a:lnSpc>
                <a:spcPts val="2690"/>
              </a:lnSpc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Closed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sessi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HOD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BOD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ber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lled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der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HOD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ker.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Presi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ent will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request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025"/>
              </a:lnSpc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Secret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take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roll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ll for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BOD.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AARC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esident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iscu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 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als and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025"/>
              </a:lnSpc>
            </a:pP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iss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ues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that are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pend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g.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BOD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giv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dates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HOD.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ential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info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rm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tio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hared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scu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sed between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407" rIns="0" bIns="0" rtlCol="0">
            <a:spAutoFit/>
          </a:bodyPr>
          <a:lstStyle/>
          <a:p>
            <a:pPr marL="893444">
              <a:lnSpc>
                <a:spcPts val="5235"/>
              </a:lnSpc>
            </a:pPr>
            <a:r>
              <a:rPr dirty="0"/>
              <a:t>House</a:t>
            </a:r>
            <a:r>
              <a:rPr spc="-15" dirty="0"/>
              <a:t> </a:t>
            </a:r>
            <a:r>
              <a:rPr dirty="0"/>
              <a:t>Com</a:t>
            </a:r>
            <a:r>
              <a:rPr spc="-20" dirty="0"/>
              <a:t>m</a:t>
            </a:r>
            <a:r>
              <a:rPr dirty="0"/>
              <a:t>ittees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79931" y="1235103"/>
            <a:ext cx="7184136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Af</a:t>
            </a:r>
            <a:r>
              <a:rPr sz="2800" spc="10" dirty="0" smtClean="0"/>
              <a:t>f</a:t>
            </a:r>
            <a:r>
              <a:rPr sz="2800" dirty="0" smtClean="0"/>
              <a:t>il</a:t>
            </a:r>
            <a:r>
              <a:rPr sz="2800" spc="-10" dirty="0" smtClean="0"/>
              <a:t>i</a:t>
            </a:r>
            <a:r>
              <a:rPr sz="2800" dirty="0" smtClean="0"/>
              <a:t>ate</a:t>
            </a:r>
            <a:r>
              <a:rPr sz="2800" spc="-45" dirty="0" smtClean="0"/>
              <a:t> </a:t>
            </a:r>
            <a:r>
              <a:rPr sz="2800" dirty="0"/>
              <a:t>B</a:t>
            </a:r>
            <a:r>
              <a:rPr sz="2800" spc="-15" dirty="0"/>
              <a:t>e</a:t>
            </a:r>
            <a:r>
              <a:rPr sz="2800" dirty="0"/>
              <a:t>st </a:t>
            </a:r>
            <a:r>
              <a:rPr sz="2800" dirty="0" smtClean="0"/>
              <a:t>P</a:t>
            </a:r>
            <a:r>
              <a:rPr sz="2800" spc="5" dirty="0" smtClean="0"/>
              <a:t>r</a:t>
            </a:r>
            <a:r>
              <a:rPr sz="2800" dirty="0" smtClean="0"/>
              <a:t>a</a:t>
            </a:r>
            <a:r>
              <a:rPr sz="2800" spc="-15" dirty="0" smtClean="0"/>
              <a:t>c</a:t>
            </a:r>
            <a:r>
              <a:rPr sz="2800" dirty="0" smtClean="0"/>
              <a:t>ti</a:t>
            </a:r>
            <a:r>
              <a:rPr sz="2800" spc="-15" dirty="0" smtClean="0"/>
              <a:t>c</a:t>
            </a:r>
            <a:r>
              <a:rPr sz="2800" dirty="0" smtClean="0"/>
              <a:t>e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Ch</a:t>
            </a:r>
            <a:r>
              <a:rPr sz="2800" spc="-15" dirty="0" smtClean="0"/>
              <a:t>a</a:t>
            </a:r>
            <a:r>
              <a:rPr sz="2800" dirty="0" smtClean="0"/>
              <a:t>rtered</a:t>
            </a:r>
            <a:r>
              <a:rPr sz="2800" spc="-10" dirty="0" smtClean="0"/>
              <a:t> </a:t>
            </a:r>
            <a:r>
              <a:rPr sz="2800" dirty="0" smtClean="0"/>
              <a:t>Affili</a:t>
            </a:r>
            <a:r>
              <a:rPr sz="2800" spc="-15" dirty="0" smtClean="0"/>
              <a:t>a</a:t>
            </a:r>
            <a:r>
              <a:rPr sz="2800" dirty="0" smtClean="0"/>
              <a:t>t</a:t>
            </a:r>
            <a:r>
              <a:rPr sz="2800" spc="-15" dirty="0" smtClean="0"/>
              <a:t>e</a:t>
            </a:r>
            <a:r>
              <a:rPr sz="2800" dirty="0" smtClean="0"/>
              <a:t>/</a:t>
            </a:r>
            <a:r>
              <a:rPr sz="2800" spc="-15" dirty="0" smtClean="0"/>
              <a:t>S</a:t>
            </a:r>
            <a:r>
              <a:rPr sz="2800" dirty="0" smtClean="0"/>
              <a:t>pe</a:t>
            </a:r>
            <a:r>
              <a:rPr sz="2800" spc="-15" dirty="0" smtClean="0"/>
              <a:t>c</a:t>
            </a:r>
            <a:r>
              <a:rPr sz="2800" dirty="0" smtClean="0"/>
              <a:t>i</a:t>
            </a:r>
            <a:r>
              <a:rPr sz="2800" spc="-15" dirty="0" smtClean="0"/>
              <a:t>a</a:t>
            </a:r>
            <a:r>
              <a:rPr sz="2800" dirty="0" smtClean="0"/>
              <a:t>l</a:t>
            </a:r>
            <a:r>
              <a:rPr sz="2800" spc="-35" dirty="0" smtClean="0"/>
              <a:t> </a:t>
            </a:r>
            <a:r>
              <a:rPr sz="2800" dirty="0" smtClean="0"/>
              <a:t>R</a:t>
            </a:r>
            <a:r>
              <a:rPr sz="2800" spc="-15" dirty="0" smtClean="0"/>
              <a:t>e</a:t>
            </a:r>
            <a:r>
              <a:rPr sz="2800" dirty="0" smtClean="0"/>
              <a:t>co</a:t>
            </a:r>
            <a:r>
              <a:rPr sz="2800" spc="-10" dirty="0" smtClean="0"/>
              <a:t>g</a:t>
            </a:r>
            <a:r>
              <a:rPr sz="2800" dirty="0" smtClean="0"/>
              <a:t>ni</a:t>
            </a:r>
            <a:r>
              <a:rPr sz="2800" spc="-10" dirty="0" smtClean="0"/>
              <a:t>t</a:t>
            </a:r>
            <a:r>
              <a:rPr sz="2800" dirty="0" smtClean="0"/>
              <a:t>ion</a:t>
            </a:r>
            <a:endParaRPr sz="2800" dirty="0"/>
          </a:p>
          <a:p>
            <a:pPr marR="2945130"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Del</a:t>
            </a:r>
            <a:r>
              <a:rPr sz="2800" spc="-15" dirty="0" smtClean="0"/>
              <a:t>e</a:t>
            </a:r>
            <a:r>
              <a:rPr sz="2800" dirty="0" smtClean="0"/>
              <a:t>gate</a:t>
            </a:r>
            <a:r>
              <a:rPr sz="2800" spc="-15" dirty="0" smtClean="0"/>
              <a:t> </a:t>
            </a:r>
            <a:r>
              <a:rPr lang="en-US" sz="2800" spc="-15" dirty="0" smtClean="0"/>
              <a:t>A</a:t>
            </a:r>
            <a:r>
              <a:rPr sz="2800" dirty="0" smtClean="0"/>
              <a:t>ss</a:t>
            </a:r>
            <a:r>
              <a:rPr sz="2800" spc="-10" dirty="0" smtClean="0"/>
              <a:t>i</a:t>
            </a:r>
            <a:r>
              <a:rPr sz="2800" dirty="0" smtClean="0"/>
              <a:t>st</a:t>
            </a:r>
            <a:r>
              <a:rPr sz="2800" spc="-15" dirty="0" smtClean="0"/>
              <a:t>a</a:t>
            </a:r>
            <a:r>
              <a:rPr sz="2800" dirty="0" smtClean="0"/>
              <a:t>nce </a:t>
            </a:r>
            <a:endParaRPr lang="en-US" sz="2800" dirty="0" smtClean="0"/>
          </a:p>
          <a:p>
            <a:pPr marR="2945130"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Ele</a:t>
            </a:r>
            <a:r>
              <a:rPr sz="2800" spc="-15" dirty="0" smtClean="0"/>
              <a:t>c</a:t>
            </a:r>
            <a:r>
              <a:rPr sz="2800" dirty="0" smtClean="0"/>
              <a:t>tions</a:t>
            </a:r>
            <a:endParaRPr lang="en-US" sz="2800" dirty="0" smtClean="0"/>
          </a:p>
          <a:p>
            <a:pPr marR="2945130"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Orien</a:t>
            </a:r>
            <a:r>
              <a:rPr sz="2800" spc="-10" dirty="0" smtClean="0"/>
              <a:t>t</a:t>
            </a:r>
            <a:r>
              <a:rPr sz="2800" dirty="0" smtClean="0"/>
              <a:t>a</a:t>
            </a:r>
            <a:r>
              <a:rPr sz="2800" spc="-15" dirty="0" smtClean="0"/>
              <a:t>t</a:t>
            </a:r>
            <a:r>
              <a:rPr sz="2800" dirty="0" smtClean="0"/>
              <a:t>ion</a:t>
            </a:r>
            <a:endParaRPr lang="en-US" sz="2800" dirty="0" smtClean="0"/>
          </a:p>
          <a:p>
            <a:pPr marR="2945130">
              <a:lnSpc>
                <a:spcPct val="100000"/>
              </a:lnSpc>
            </a:pPr>
            <a:r>
              <a:rPr lang="en-US" sz="2800" dirty="0" smtClean="0"/>
              <a:t>	Policy and Guide</a:t>
            </a:r>
            <a:endParaRPr sz="2800" dirty="0"/>
          </a:p>
          <a:p>
            <a:pPr marR="2280285"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P</a:t>
            </a:r>
            <a:r>
              <a:rPr sz="2800" spc="5" dirty="0" smtClean="0"/>
              <a:t>r</a:t>
            </a:r>
            <a:r>
              <a:rPr sz="2800" dirty="0" smtClean="0"/>
              <a:t>ogress</a:t>
            </a:r>
            <a:r>
              <a:rPr sz="2800" spc="-50" dirty="0" smtClean="0"/>
              <a:t> </a:t>
            </a:r>
            <a:r>
              <a:rPr sz="2800" dirty="0"/>
              <a:t>and </a:t>
            </a:r>
            <a:r>
              <a:rPr lang="en-US" sz="2800" dirty="0" smtClean="0"/>
              <a:t>T</a:t>
            </a:r>
            <a:r>
              <a:rPr sz="2800" dirty="0" smtClean="0"/>
              <a:t>ransit</a:t>
            </a:r>
            <a:r>
              <a:rPr sz="2800" spc="-10" dirty="0" smtClean="0"/>
              <a:t>i</a:t>
            </a:r>
            <a:r>
              <a:rPr sz="2800" dirty="0" smtClean="0"/>
              <a:t>on</a:t>
            </a:r>
            <a:r>
              <a:rPr lang="en-US" sz="2800" dirty="0" smtClean="0"/>
              <a:t>	</a:t>
            </a:r>
            <a:r>
              <a:rPr sz="2800" dirty="0" smtClean="0"/>
              <a:t>R</a:t>
            </a:r>
            <a:r>
              <a:rPr sz="2800" spc="-15" dirty="0" smtClean="0"/>
              <a:t>e</a:t>
            </a:r>
            <a:r>
              <a:rPr sz="2800" dirty="0" smtClean="0"/>
              <a:t>solut</a:t>
            </a:r>
            <a:r>
              <a:rPr sz="2800" spc="-15" dirty="0" smtClean="0"/>
              <a:t>i</a:t>
            </a:r>
            <a:r>
              <a:rPr sz="2800" dirty="0" smtClean="0"/>
              <a:t>ons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Scrutin</a:t>
            </a:r>
            <a:r>
              <a:rPr sz="2800" spc="-15" dirty="0" smtClean="0"/>
              <a:t>i</a:t>
            </a:r>
            <a:r>
              <a:rPr sz="2800" dirty="0" smtClean="0"/>
              <a:t>z</a:t>
            </a:r>
            <a:r>
              <a:rPr sz="2800" spc="-15" dirty="0" smtClean="0"/>
              <a:t>i</a:t>
            </a:r>
            <a:r>
              <a:rPr sz="2800" dirty="0" smtClean="0"/>
              <a:t>ng</a:t>
            </a: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	</a:t>
            </a:r>
            <a:r>
              <a:rPr sz="2800" dirty="0" smtClean="0"/>
              <a:t>Student</a:t>
            </a:r>
            <a:r>
              <a:rPr sz="2800" spc="-25" dirty="0" smtClean="0"/>
              <a:t> </a:t>
            </a:r>
            <a:r>
              <a:rPr sz="2800" dirty="0" smtClean="0"/>
              <a:t>Men</a:t>
            </a:r>
            <a:r>
              <a:rPr sz="2800" spc="-15" dirty="0" smtClean="0"/>
              <a:t>t</a:t>
            </a:r>
            <a:r>
              <a:rPr sz="2800" dirty="0" smtClean="0"/>
              <a:t>orship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 smtClean="0"/>
              <a:t>	V</a:t>
            </a:r>
            <a:r>
              <a:rPr sz="2800" dirty="0" smtClean="0"/>
              <a:t>olun</a:t>
            </a:r>
            <a:r>
              <a:rPr sz="2800" spc="-10" dirty="0" smtClean="0"/>
              <a:t>t</a:t>
            </a:r>
            <a:r>
              <a:rPr sz="2800" dirty="0" smtClean="0"/>
              <a:t>e</a:t>
            </a:r>
            <a:r>
              <a:rPr sz="2800" spc="-15" dirty="0" smtClean="0"/>
              <a:t>e</a:t>
            </a:r>
            <a:r>
              <a:rPr sz="2800" dirty="0" smtClean="0"/>
              <a:t>ris</a:t>
            </a:r>
            <a:r>
              <a:rPr sz="2800" spc="-45" dirty="0" smtClean="0"/>
              <a:t>m</a:t>
            </a:r>
            <a:r>
              <a:rPr lang="en-US" sz="2800" spc="-45" dirty="0" smtClean="0"/>
              <a:t> and Mentoring</a:t>
            </a:r>
            <a:endParaRPr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858" y="339804"/>
            <a:ext cx="663702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Affili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Pra</a:t>
            </a:r>
            <a:r>
              <a:rPr sz="2400" b="1" spc="-20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400" b="1" spc="-10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b="1" spc="-3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2400" b="1" spc="-30" dirty="0" smtClean="0">
                <a:solidFill>
                  <a:srgbClr val="FFFF00"/>
                </a:solidFill>
                <a:latin typeface="Arial"/>
                <a:cs typeface="Arial"/>
              </a:rPr>
              <a:t>Committee</a:t>
            </a: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Co-Chairs:  Charity Clark (KS) and Marybeth Emmerth (WV)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836372"/>
            <a:ext cx="8480425" cy="4259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31445" indent="-3429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Id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enti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iates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best p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tices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8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interest</a:t>
            </a:r>
            <a:r>
              <a:rPr sz="28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 as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ber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p,</a:t>
            </a:r>
            <a:r>
              <a:rPr sz="28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icatio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ns,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8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nity</a:t>
            </a:r>
            <a:r>
              <a:rPr sz="28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ser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vice, legislativ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tivities,</a:t>
            </a:r>
            <a:r>
              <a:rPr sz="28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stu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dent</a:t>
            </a:r>
            <a:r>
              <a:rPr sz="28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sz="28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ruit</a:t>
            </a:r>
            <a:r>
              <a:rPr sz="28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ent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ot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2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pics.</a:t>
            </a:r>
            <a:endParaRPr sz="2800" dirty="0" smtClean="0">
              <a:latin typeface="Times New Roman"/>
              <a:cs typeface="Times New Roman"/>
            </a:endParaRPr>
          </a:p>
          <a:p>
            <a:pPr marL="355600" marR="154940" indent="-342900">
              <a:lnSpc>
                <a:spcPct val="90000"/>
              </a:lnSpc>
              <a:spcBef>
                <a:spcPts val="1989"/>
              </a:spcBef>
              <a:buClr>
                <a:srgbClr val="FFFF00"/>
              </a:buClr>
              <a:buFont typeface="Wingdings"/>
              <a:buChar char=""/>
              <a:tabLst>
                <a:tab pos="355600" algn="l"/>
              </a:tabLst>
            </a:pP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Produce up to 3 presentations on  these best practices for each HOD meeting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1989"/>
              </a:spcBef>
              <a:buClr>
                <a:srgbClr val="FFFF00"/>
              </a:buClr>
              <a:buFont typeface="Wingdings"/>
              <a:buChar char=""/>
              <a:tabLst>
                <a:tab pos="355600" algn="l"/>
              </a:tabLst>
            </a:pP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Compile the “BIG LIST &amp; To Do List” for each HOD meeting</a:t>
            </a:r>
          </a:p>
          <a:p>
            <a:pPr marL="355600" marR="5080" indent="-342900">
              <a:lnSpc>
                <a:spcPct val="90000"/>
              </a:lnSpc>
              <a:spcBef>
                <a:spcPts val="1989"/>
              </a:spcBef>
              <a:buClr>
                <a:srgbClr val="FFFF00"/>
              </a:buClr>
              <a:buFont typeface="Wingdings"/>
              <a:buChar char=""/>
              <a:tabLst>
                <a:tab pos="355600" algn="l"/>
              </a:tabLst>
            </a:pP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Solicit information from surveys for future topics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85972"/>
            <a:ext cx="8305800" cy="85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en-US" sz="2400" dirty="0" smtClean="0"/>
              <a:t>Chartered Affiliate/Special Recognition Committee</a:t>
            </a:r>
            <a:endParaRPr sz="2400" dirty="0"/>
          </a:p>
          <a:p>
            <a:pPr algn="ctr">
              <a:lnSpc>
                <a:spcPts val="3810"/>
              </a:lnSpc>
              <a:buFont typeface="Arial" pitchFamily="34" charset="0"/>
              <a:buChar char="•"/>
            </a:pPr>
            <a:r>
              <a:rPr sz="2400" dirty="0"/>
              <a:t>C</a:t>
            </a:r>
            <a:r>
              <a:rPr sz="2400" spc="-5" dirty="0"/>
              <a:t>o</a:t>
            </a:r>
            <a:r>
              <a:rPr sz="2400" dirty="0"/>
              <a:t>-Chair</a:t>
            </a:r>
            <a:r>
              <a:rPr sz="2400" spc="-10" dirty="0"/>
              <a:t>s</a:t>
            </a:r>
            <a:r>
              <a:rPr sz="2400" dirty="0" smtClean="0"/>
              <a:t>:</a:t>
            </a:r>
            <a:r>
              <a:rPr lang="en-US" sz="2400" dirty="0" smtClean="0"/>
              <a:t> Lynette Harms (IL) and Chuck Menders (WV)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1676400"/>
            <a:ext cx="8608060" cy="4624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5300" marR="5080" indent="-482600">
              <a:lnSpc>
                <a:spcPts val="2110"/>
              </a:lnSpc>
              <a:buClr>
                <a:srgbClr val="FFFF00"/>
              </a:buClr>
              <a:buFont typeface="Wingdings"/>
              <a:buChar char=""/>
              <a:tabLst>
                <a:tab pos="495934" algn="l"/>
              </a:tabLst>
            </a:pP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Provides assistance to the Chartered Affiliates as described </a:t>
            </a:r>
          </a:p>
          <a:p>
            <a:pPr marL="443865" indent="-431165">
              <a:lnSpc>
                <a:spcPct val="90000"/>
              </a:lnSpc>
              <a:spcBef>
                <a:spcPts val="1790"/>
              </a:spcBef>
              <a:buClr>
                <a:srgbClr val="FFFF00"/>
              </a:buClr>
              <a:buFont typeface="Wingdings"/>
              <a:buChar char=""/>
              <a:tabLst>
                <a:tab pos="444500" algn="l"/>
              </a:tabLst>
            </a:pP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lang="en-US" sz="20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lang="en-US" sz="20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0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resp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ns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bi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ity</a:t>
            </a:r>
            <a:r>
              <a:rPr lang="en-US" sz="20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lang="en-US" sz="2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overseeing and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evaluating app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icatio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lang="en-US" sz="20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20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20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lang="en-US" sz="20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Aw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rd.</a:t>
            </a:r>
          </a:p>
          <a:p>
            <a:pPr marL="443865" marR="181610" indent="-431165">
              <a:lnSpc>
                <a:spcPct val="90000"/>
              </a:lnSpc>
              <a:spcBef>
                <a:spcPts val="2120"/>
              </a:spcBef>
              <a:buClr>
                <a:srgbClr val="FFFF00"/>
              </a:buClr>
              <a:buFont typeface="Wingdings"/>
              <a:buChar char=""/>
              <a:tabLst>
                <a:tab pos="444500" algn="l"/>
              </a:tabLst>
            </a:pP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Su</a:t>
            </a:r>
            <a:r>
              <a:rPr lang="en-US" sz="20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lang="en-US" sz="20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Aw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rd</a:t>
            </a:r>
            <a:r>
              <a:rPr lang="en-US" sz="20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presented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chartered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affi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iate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lang="en-US" sz="20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cu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ented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eff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orts</a:t>
            </a:r>
            <a:r>
              <a:rPr lang="en-US" sz="2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lig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ence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ward</a:t>
            </a:r>
            <a:r>
              <a:rPr lang="en-US" sz="2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exc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llence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essi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nali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lang="en-US" sz="20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i</a:t>
            </a:r>
            <a:r>
              <a:rPr lang="en-US" sz="2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rtance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res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pirato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essi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 succ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sses a</a:t>
            </a:r>
            <a:r>
              <a:rPr lang="en-US" sz="20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hieved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gh</a:t>
            </a:r>
            <a:r>
              <a:rPr lang="en-US" sz="2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hard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lang="en-US" sz="2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lang="en-US" sz="2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 chartered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</a:t>
            </a:r>
            <a:r>
              <a:rPr lang="en-US" sz="2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iate.</a:t>
            </a:r>
          </a:p>
          <a:p>
            <a:pPr marL="443865" marR="181610" indent="-431165">
              <a:lnSpc>
                <a:spcPct val="90000"/>
              </a:lnSpc>
              <a:spcBef>
                <a:spcPts val="2120"/>
              </a:spcBef>
              <a:buClr>
                <a:srgbClr val="FFFF00"/>
              </a:buClr>
              <a:buFont typeface="Wingdings"/>
              <a:buChar char=""/>
              <a:tabLst>
                <a:tab pos="444500" algn="l"/>
              </a:tabLst>
            </a:pP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committee solicits nominations from the chartered Affiliates for AARC Life and Honorary Membership to recommend  one nomination for each category to the President’s council</a:t>
            </a:r>
          </a:p>
          <a:p>
            <a:pPr marL="443865" marR="181610" indent="-431165">
              <a:lnSpc>
                <a:spcPct val="90000"/>
              </a:lnSpc>
              <a:spcBef>
                <a:spcPts val="2120"/>
              </a:spcBef>
              <a:buClr>
                <a:srgbClr val="FFFF00"/>
              </a:buClr>
              <a:buFont typeface="Wingdings"/>
              <a:buChar char=""/>
              <a:tabLst>
                <a:tab pos="444500" algn="l"/>
              </a:tabLst>
            </a:pPr>
            <a:r>
              <a:rPr lang="en-US" sz="2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committee recommends individuals for special recognition awards</a:t>
            </a:r>
          </a:p>
          <a:p>
            <a:pPr marL="443865" marR="181610" indent="-431165">
              <a:lnSpc>
                <a:spcPct val="90000"/>
              </a:lnSpc>
              <a:spcBef>
                <a:spcPts val="2120"/>
              </a:spcBef>
              <a:buClr>
                <a:srgbClr val="FFFF00"/>
              </a:buClr>
              <a:buFont typeface="Wingdings"/>
              <a:buChar char=""/>
              <a:tabLst>
                <a:tab pos="444500" algn="l"/>
              </a:tabLst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54" y="285972"/>
            <a:ext cx="6851091" cy="677108"/>
          </a:xfrm>
        </p:spPr>
        <p:txBody>
          <a:bodyPr/>
          <a:lstStyle/>
          <a:p>
            <a:r>
              <a:rPr lang="en-US" dirty="0" smtClean="0"/>
              <a:t>AARC: the Corporation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931" y="1235103"/>
            <a:ext cx="7184136" cy="49090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Incorporated as a not for profit ( 501c6) tax exempt corporation in 1947 in the state of Illinois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Governance by the Board of Directors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Administered by the  Executive Office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Holds fiduciary responsibility for the Association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Mission Statement: the American Association for Respiratory Care will continue to be the leading national and international professional association for respiratory care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60077"/>
            <a:ext cx="8034020" cy="3890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50" marR="124460" indent="-539750">
              <a:lnSpc>
                <a:spcPts val="3350"/>
              </a:lnSpc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endParaRPr lang="en-US" sz="3100" spc="-2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52450" marR="124460" indent="-539750">
              <a:lnSpc>
                <a:spcPts val="3350"/>
              </a:lnSpc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sz="31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Reviews</a:t>
            </a:r>
            <a:r>
              <a:rPr sz="31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requ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sts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state soci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etie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gate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tra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vel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funds</a:t>
            </a:r>
            <a:r>
              <a:rPr sz="31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cord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ng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 HOD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approv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icy.</a:t>
            </a:r>
            <a:endParaRPr sz="3100" dirty="0">
              <a:latin typeface="Times New Roman"/>
              <a:cs typeface="Times New Roman"/>
            </a:endParaRPr>
          </a:p>
          <a:p>
            <a:pPr marL="552450" marR="5080" indent="-53975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652145" algn="l"/>
              </a:tabLst>
            </a:pPr>
            <a:r>
              <a:rPr sz="31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purpose</a:t>
            </a:r>
            <a:r>
              <a:rPr sz="31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hese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funds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provide financ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assistance</a:t>
            </a:r>
            <a:r>
              <a:rPr sz="31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gate trav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3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ta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 soci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etie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budget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constrain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and/or fin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nci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diffi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ulty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ensure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re represent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100" spc="-4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100" spc="-2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ting.</a:t>
            </a:r>
            <a:endParaRPr sz="31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6454" y="228600"/>
            <a:ext cx="6851091" cy="1474770"/>
          </a:xfrm>
          <a:prstGeom prst="rect">
            <a:avLst/>
          </a:prstGeom>
        </p:spPr>
        <p:txBody>
          <a:bodyPr vert="horz" wrap="square" lIns="0" tIns="129547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2400" dirty="0"/>
              <a:t>Del</a:t>
            </a:r>
            <a:r>
              <a:rPr sz="2400" spc="-20" dirty="0"/>
              <a:t>e</a:t>
            </a:r>
            <a:r>
              <a:rPr sz="2400" dirty="0"/>
              <a:t>g</a:t>
            </a:r>
            <a:r>
              <a:rPr sz="2400" spc="-10" dirty="0"/>
              <a:t>a</a:t>
            </a:r>
            <a:r>
              <a:rPr sz="2400" dirty="0"/>
              <a:t>te</a:t>
            </a:r>
            <a:r>
              <a:rPr sz="2400" spc="-35" dirty="0"/>
              <a:t> </a:t>
            </a:r>
            <a:r>
              <a:rPr sz="2400" dirty="0"/>
              <a:t>As</a:t>
            </a:r>
            <a:r>
              <a:rPr sz="2400" spc="-15" dirty="0"/>
              <a:t>s</a:t>
            </a:r>
            <a:r>
              <a:rPr sz="2400" dirty="0"/>
              <a:t>i</a:t>
            </a:r>
            <a:r>
              <a:rPr sz="2400" spc="-10" dirty="0"/>
              <a:t>s</a:t>
            </a:r>
            <a:r>
              <a:rPr sz="2400" dirty="0"/>
              <a:t>tan</a:t>
            </a:r>
            <a:r>
              <a:rPr sz="2400" spc="-20" dirty="0"/>
              <a:t>c</a:t>
            </a:r>
            <a:r>
              <a:rPr sz="2400" dirty="0"/>
              <a:t>e</a:t>
            </a:r>
            <a:r>
              <a:rPr sz="2400" spc="-25" dirty="0"/>
              <a:t> </a:t>
            </a:r>
            <a:r>
              <a:rPr sz="2400" dirty="0"/>
              <a:t>Com</a:t>
            </a:r>
            <a:r>
              <a:rPr sz="2400" spc="-20" dirty="0"/>
              <a:t>m</a:t>
            </a:r>
            <a:r>
              <a:rPr sz="2400" dirty="0"/>
              <a:t>ittee</a:t>
            </a:r>
          </a:p>
          <a:p>
            <a:pPr marL="2540" algn="ctr">
              <a:lnSpc>
                <a:spcPts val="3810"/>
              </a:lnSpc>
            </a:pPr>
            <a:r>
              <a:rPr lang="en-US" sz="2400" dirty="0" smtClean="0"/>
              <a:t>Co-</a:t>
            </a:r>
            <a:r>
              <a:rPr sz="2400" dirty="0" smtClean="0"/>
              <a:t>Chair</a:t>
            </a:r>
            <a:r>
              <a:rPr lang="en-US" sz="2400" dirty="0" smtClean="0"/>
              <a:t>s</a:t>
            </a:r>
            <a:r>
              <a:rPr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Kari Woodruff (CO</a:t>
            </a:r>
            <a:r>
              <a:rPr lang="en-US" sz="2400" dirty="0" smtClean="0"/>
              <a:t>) and</a:t>
            </a:r>
            <a:br>
              <a:rPr lang="en-US" sz="2400" dirty="0" smtClean="0"/>
            </a:br>
            <a:r>
              <a:rPr lang="en-US" sz="2400" dirty="0" smtClean="0"/>
              <a:t>Gary Smith (IA)</a:t>
            </a:r>
            <a:endParaRPr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52399"/>
            <a:ext cx="79114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Ele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tions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Comm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ttee </a:t>
            </a:r>
            <a:endParaRPr lang="en-US" sz="24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Co-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Chair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 Shelly Klein (MN) and </a:t>
            </a:r>
          </a:p>
          <a:p>
            <a:pPr marR="5080"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Suzi  Westmoreland (SC)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71600"/>
            <a:ext cx="8213725" cy="4893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func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coord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nominations and 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ele</a:t>
            </a:r>
            <a:r>
              <a:rPr sz="3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 dirty="0">
              <a:latin typeface="Times New Roman"/>
              <a:cs typeface="Times New Roman"/>
            </a:endParaRPr>
          </a:p>
          <a:p>
            <a:pPr marL="546100" marR="1007744" indent="-533400">
              <a:lnSpc>
                <a:spcPct val="80000"/>
              </a:lnSpc>
              <a:spcBef>
                <a:spcPts val="168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Nomina</a:t>
            </a:r>
            <a:r>
              <a:rPr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ions</a:t>
            </a:r>
            <a:r>
              <a:rPr sz="30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off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ved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 the su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only. Nom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co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bers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 mee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30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46100" marR="1007744" indent="-533400">
              <a:lnSpc>
                <a:spcPct val="80000"/>
              </a:lnSpc>
              <a:spcBef>
                <a:spcPts val="168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Elect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lang="en-US" sz="30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 off</a:t>
            </a:r>
            <a:r>
              <a:rPr lang="en-US" sz="3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cers</a:t>
            </a:r>
            <a:r>
              <a:rPr lang="en-US" sz="30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 comm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lang="en-US" sz="3000" spc="6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bers</a:t>
            </a:r>
            <a:r>
              <a:rPr lang="en-US" sz="30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for the</a:t>
            </a:r>
            <a:r>
              <a:rPr lang="en-US" sz="3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Bylaws and A</a:t>
            </a:r>
            <a:r>
              <a:rPr lang="en-US" sz="3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RC</a:t>
            </a:r>
            <a:r>
              <a:rPr lang="en-US" sz="30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Elect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ons</a:t>
            </a:r>
            <a:r>
              <a:rPr lang="en-US" sz="30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lang="en-US" sz="30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tees</a:t>
            </a:r>
            <a:r>
              <a:rPr lang="en-US" sz="30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are held</a:t>
            </a:r>
            <a:r>
              <a:rPr lang="en-US" sz="3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lang="en-US" sz="3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fa</a:t>
            </a:r>
            <a:r>
              <a:rPr lang="en-US"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ts val="3240"/>
              </a:lnSpc>
              <a:spcBef>
                <a:spcPts val="96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Office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ned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 ma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vote and</a:t>
            </a:r>
            <a:endParaRPr sz="3000" dirty="0">
              <a:latin typeface="Times New Roman"/>
              <a:cs typeface="Times New Roman"/>
            </a:endParaRPr>
          </a:p>
          <a:p>
            <a:pPr marL="546100">
              <a:lnSpc>
                <a:spcPts val="324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bers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 plura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228600"/>
            <a:ext cx="77723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Orientat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sz="24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Comm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ttee </a:t>
            </a:r>
            <a:endParaRPr lang="en-US" sz="2400" b="1" dirty="0">
              <a:solidFill>
                <a:srgbClr val="FFFF00"/>
              </a:solidFill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</a:pP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spc="-5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-Chair</a:t>
            </a:r>
            <a:r>
              <a:rPr sz="2400" b="1" spc="-10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 Sheryle Barrett (FL) and Mary Turley (CT)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219200"/>
            <a:ext cx="8171180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marR="802640" indent="-5334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Provides new Delegates with information prior to meetings, including welcome letter, access to  the House Policy Manual and Delegate Guide, orientation expectations, and any other pertinent information.</a:t>
            </a:r>
          </a:p>
          <a:p>
            <a:pPr marL="546100" marR="802640" indent="-5334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Obtains photos of all delegates for House Directory and submits to House Liaison.</a:t>
            </a:r>
          </a:p>
          <a:p>
            <a:pPr marL="546100" marR="802640" indent="-5334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Plans  and hosts a meet and greet prior to the House meeting</a:t>
            </a:r>
          </a:p>
          <a:p>
            <a:pPr marL="546100" marR="802640" indent="-5334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Plans and conducts a House Orientation Session before each meeting. Submits verification of attendance to AARC House Liaison, Speaker, and Secretary. </a:t>
            </a:r>
          </a:p>
          <a:p>
            <a:pPr marL="546100" marR="802640" indent="-533400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Works with Progress and Transition Committee to conduct post meeting evaluation of the Orientation Session by new Delegates and identify opportunities for improvement.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54" y="285972"/>
            <a:ext cx="7387946" cy="1107996"/>
          </a:xfrm>
        </p:spPr>
        <p:txBody>
          <a:bodyPr/>
          <a:lstStyle/>
          <a:p>
            <a:pPr algn="ctr"/>
            <a:r>
              <a:rPr lang="en-US" sz="2400" dirty="0" smtClean="0"/>
              <a:t>Policy and Guide Committee</a:t>
            </a:r>
            <a:br>
              <a:rPr lang="en-US" sz="2400" dirty="0" smtClean="0"/>
            </a:br>
            <a:r>
              <a:rPr lang="en-US" sz="2400" dirty="0" smtClean="0"/>
              <a:t>Co-chairs: Joe Goss (NJ) and </a:t>
            </a:r>
            <a:br>
              <a:rPr lang="en-US" sz="2400" dirty="0" smtClean="0"/>
            </a:br>
            <a:r>
              <a:rPr lang="en-US" sz="2400" dirty="0" smtClean="0"/>
              <a:t>Darcy O’Brien-Genrich (NE)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184136" cy="446276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Goal is to refine the House Policy Manual and Delegate Guide into clear, concise and effective procedural and guidance documents.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Work with P and T Committee to obtain updated historical overview of HOD activities to include in the Delegate Guide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Collaborate with other committees regarding policies and procedures supporting HOD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38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0170" y="288512"/>
            <a:ext cx="63703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Progress</a:t>
            </a:r>
            <a:r>
              <a:rPr sz="24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&amp;Transition</a:t>
            </a:r>
            <a:r>
              <a:rPr sz="24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Committee </a:t>
            </a:r>
            <a:endParaRPr lang="en-US" sz="24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</a:pP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Chair: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 Claire Aloan (NY)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677063"/>
            <a:ext cx="8170545" cy="3590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marR="295910" indent="-533400" algn="just">
              <a:lnSpc>
                <a:spcPts val="2880"/>
              </a:lnSpc>
              <a:buClr>
                <a:srgbClr val="FFFF00"/>
              </a:buClr>
              <a:buFont typeface="Wingdings"/>
              <a:buChar char=""/>
              <a:tabLst>
                <a:tab pos="546100" algn="l"/>
              </a:tabLst>
            </a:pPr>
            <a:endParaRPr lang="en-US" sz="30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46100" marR="295910" indent="-533400" algn="just">
              <a:lnSpc>
                <a:spcPts val="2880"/>
              </a:lnSpc>
              <a:buClr>
                <a:srgbClr val="FFFF00"/>
              </a:buClr>
              <a:buFont typeface="Wingdings"/>
              <a:buChar char=""/>
              <a:tabLst>
                <a:tab pos="5461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valu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sz="28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outco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and effec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iveness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ouse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mee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ings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conjunc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ion with the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Orienta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sz="2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tee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using a House Effectiveness survey and posting the results for HOD members</a:t>
            </a:r>
            <a:r>
              <a:rPr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8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46100" marR="295910" indent="-533400" algn="just">
              <a:lnSpc>
                <a:spcPts val="2880"/>
              </a:lnSpc>
              <a:buClr>
                <a:srgbClr val="FFFF00"/>
              </a:buClr>
              <a:tabLst>
                <a:tab pos="54610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546100" marR="60960" indent="-533400">
              <a:lnSpc>
                <a:spcPts val="2880"/>
              </a:lnSpc>
              <a:spcBef>
                <a:spcPts val="1920"/>
              </a:spcBef>
              <a:buClr>
                <a:srgbClr val="FFFF00"/>
              </a:buClr>
              <a:buFont typeface="Wingdings"/>
              <a:buChar char=""/>
              <a:tabLst>
                <a:tab pos="546100" algn="l"/>
              </a:tabLst>
            </a:pP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Updates historical records and 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prov</a:t>
            </a:r>
            <a:r>
              <a:rPr sz="30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30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brid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old and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new,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offe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mendations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fac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tate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process</a:t>
            </a:r>
            <a:r>
              <a:rPr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86912"/>
            <a:ext cx="7696200" cy="1343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Res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lutions</a:t>
            </a:r>
            <a:r>
              <a:rPr sz="2400" b="1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Comm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ttee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ts val="381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Co-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Cha</a:t>
            </a:r>
            <a:r>
              <a:rPr sz="2400" b="1" spc="-15" dirty="0" smtClean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b="1" dirty="0" smtClean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 Brent Kenney (MO) and</a:t>
            </a:r>
          </a:p>
          <a:p>
            <a:pPr algn="ctr">
              <a:lnSpc>
                <a:spcPts val="381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 Bob DeLorme (GA)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828800"/>
            <a:ext cx="8016240" cy="4193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50" indent="-539750">
              <a:lnSpc>
                <a:spcPts val="3350"/>
              </a:lnSpc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Processes potential HOD resolutions for consideration per HOD policy prior to each meeting. </a:t>
            </a:r>
            <a:endParaRPr sz="2800" dirty="0">
              <a:latin typeface="Times New Roman"/>
              <a:cs typeface="Times New Roman"/>
            </a:endParaRPr>
          </a:p>
          <a:p>
            <a:pPr marL="552450" marR="5080" indent="-539750">
              <a:lnSpc>
                <a:spcPct val="80000"/>
              </a:lnSpc>
              <a:spcBef>
                <a:spcPts val="2185"/>
              </a:spcBef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lang="en-US"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Reviews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resolut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ons</a:t>
            </a:r>
            <a:r>
              <a:rPr sz="28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8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insure that they are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cont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adequ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te inform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tion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for responsible</a:t>
            </a:r>
            <a:r>
              <a:rPr sz="2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consid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body</a:t>
            </a: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; consults with authors/sponsors if needed to improve or meet information requirements</a:t>
            </a:r>
            <a:r>
              <a:rPr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800" spc="-15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52450" marR="5080" indent="-539750">
              <a:lnSpc>
                <a:spcPct val="80000"/>
              </a:lnSpc>
              <a:spcBef>
                <a:spcPts val="2185"/>
              </a:spcBef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lang="en-US" sz="28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Communicates HOD resolutions for consideration and solicits review and discussion in advance of each meeting. 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5107" rIns="0" bIns="0" rtlCol="0">
            <a:spAutoFit/>
          </a:bodyPr>
          <a:lstStyle/>
          <a:p>
            <a:pPr marL="893444">
              <a:lnSpc>
                <a:spcPct val="100000"/>
              </a:lnSpc>
            </a:pPr>
            <a:r>
              <a:rPr dirty="0" smtClean="0"/>
              <a:t>Resol</a:t>
            </a:r>
            <a:r>
              <a:rPr spc="-15" dirty="0" smtClean="0"/>
              <a:t>u</a:t>
            </a:r>
            <a:r>
              <a:rPr dirty="0" smtClean="0"/>
              <a:t>tion</a:t>
            </a:r>
            <a:r>
              <a:rPr spc="-15" dirty="0" smtClean="0"/>
              <a:t> </a:t>
            </a:r>
            <a:r>
              <a:rPr dirty="0" smtClean="0"/>
              <a:t>Process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775573"/>
            <a:ext cx="8147684" cy="398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buClr>
                <a:srgbClr val="FFFF00"/>
              </a:buClr>
              <a:buSzPct val="93750"/>
              <a:buFont typeface="Wingdings"/>
              <a:buChar char=""/>
              <a:tabLst>
                <a:tab pos="5461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Resolutio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written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Society/Dele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ion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3200" dirty="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mitted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Resoluti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ns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Resolutio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will be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sider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by HOD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Clr>
                <a:srgbClr val="FFFF00"/>
              </a:buClr>
              <a:buFont typeface="Wingdings"/>
              <a:buChar char=""/>
            </a:pPr>
            <a:endParaRPr sz="25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All 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lutions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carried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BOD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3200" dirty="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 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sider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BOD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ill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nicate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ck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HOD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5907" rIns="0" bIns="0" rtlCol="0">
            <a:spAutoFit/>
          </a:bodyPr>
          <a:lstStyle/>
          <a:p>
            <a:pPr marL="661670">
              <a:lnSpc>
                <a:spcPts val="5235"/>
              </a:lnSpc>
            </a:pPr>
            <a:r>
              <a:rPr dirty="0">
                <a:latin typeface="Arial"/>
                <a:cs typeface="Arial"/>
              </a:rPr>
              <a:t>Go</a:t>
            </a:r>
            <a:r>
              <a:rPr spc="-2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d Res</a:t>
            </a:r>
            <a:r>
              <a:rPr spc="-1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luti</a:t>
            </a:r>
            <a:r>
              <a:rPr spc="-1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ns….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84825"/>
            <a:ext cx="8157845" cy="410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u="heavy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i="1" u="heavy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i="1" u="heavy" dirty="0">
                <a:solidFill>
                  <a:srgbClr val="FFFFFF"/>
                </a:solidFill>
                <a:latin typeface="Times New Roman"/>
                <a:cs typeface="Times New Roman"/>
              </a:rPr>
              <a:t>tional</a:t>
            </a:r>
            <a:r>
              <a:rPr sz="3200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38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 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ork!)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380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 bri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the point</a:t>
            </a:r>
            <a:endParaRPr sz="320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38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Consid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fina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cial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impa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AARC</a:t>
            </a:r>
            <a:endParaRPr sz="3200" dirty="0">
              <a:latin typeface="Times New Roman"/>
              <a:cs typeface="Times New Roman"/>
            </a:endParaRPr>
          </a:p>
          <a:p>
            <a:pPr marL="558165" marR="1180465" indent="-545465">
              <a:lnSpc>
                <a:spcPts val="3460"/>
              </a:lnSpc>
              <a:spcBef>
                <a:spcPts val="815"/>
              </a:spcBef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Seek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ort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 inp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oth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state so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ieties.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</a:pPr>
            <a:r>
              <a:rPr lang="en-US" sz="2500" b="1" spc="-15" dirty="0" smtClean="0">
                <a:solidFill>
                  <a:srgbClr val="FFFFFF"/>
                </a:solidFill>
                <a:latin typeface="Times New Roman"/>
                <a:cs typeface="Times New Roman"/>
                <a:hlinkClick r:id="rId3" action="ppaction://hlinkfile"/>
              </a:rPr>
              <a:t>c.aarc.org/</a:t>
            </a:r>
            <a:r>
              <a:rPr lang="en-US" sz="2500" b="1" spc="-15" dirty="0" err="1" smtClean="0">
                <a:solidFill>
                  <a:srgbClr val="FFFFFF"/>
                </a:solidFill>
                <a:latin typeface="Times New Roman"/>
                <a:cs typeface="Times New Roman"/>
                <a:hlinkClick r:id="rId3" action="ppaction://hlinkfile"/>
              </a:rPr>
              <a:t>state_society</a:t>
            </a:r>
            <a:r>
              <a:rPr lang="en-US" sz="2500" b="1" spc="-15" dirty="0" smtClean="0">
                <a:solidFill>
                  <a:srgbClr val="FFFFFF"/>
                </a:solidFill>
                <a:latin typeface="Times New Roman"/>
                <a:cs typeface="Times New Roman"/>
                <a:hlinkClick r:id="rId3" action="ppaction://hlinkfile"/>
              </a:rPr>
              <a:t>/</a:t>
            </a:r>
            <a:r>
              <a:rPr lang="en-US" sz="2500" b="1" spc="-15" dirty="0" err="1" smtClean="0">
                <a:solidFill>
                  <a:srgbClr val="FFFFFF"/>
                </a:solidFill>
                <a:latin typeface="Times New Roman"/>
                <a:cs typeface="Times New Roman"/>
                <a:hlinkClick r:id="rId3" action="ppaction://hlinkfile"/>
              </a:rPr>
              <a:t>aarc_hod</a:t>
            </a:r>
            <a:r>
              <a:rPr lang="en-US" sz="2500" b="1" spc="-15" dirty="0" smtClean="0">
                <a:solidFill>
                  <a:srgbClr val="FFFFFF"/>
                </a:solidFill>
                <a:latin typeface="Times New Roman"/>
                <a:cs typeface="Times New Roman"/>
                <a:hlinkClick r:id="rId3" action="ppaction://hlinkfile"/>
              </a:rPr>
              <a:t>/guidelines.html</a:t>
            </a:r>
            <a:endParaRPr sz="25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400" dirty="0"/>
              <a:t>Scruti</a:t>
            </a:r>
            <a:r>
              <a:rPr sz="2400" spc="-10" dirty="0"/>
              <a:t>n</a:t>
            </a:r>
            <a:r>
              <a:rPr sz="2400" dirty="0"/>
              <a:t>izing</a:t>
            </a:r>
            <a:r>
              <a:rPr sz="2400" spc="-45" dirty="0"/>
              <a:t> </a:t>
            </a:r>
            <a:r>
              <a:rPr sz="2400" dirty="0"/>
              <a:t>Comm</a:t>
            </a:r>
            <a:r>
              <a:rPr sz="2400" spc="-10" dirty="0"/>
              <a:t>i</a:t>
            </a:r>
            <a:r>
              <a:rPr sz="2400" dirty="0"/>
              <a:t>ttee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Co-</a:t>
            </a:r>
            <a:r>
              <a:rPr sz="2400" dirty="0" smtClean="0"/>
              <a:t>Chair</a:t>
            </a:r>
            <a:r>
              <a:rPr lang="en-US" sz="2400" dirty="0" smtClean="0"/>
              <a:t>s</a:t>
            </a:r>
            <a:r>
              <a:rPr sz="2400" dirty="0" smtClean="0"/>
              <a:t>:</a:t>
            </a:r>
            <a:r>
              <a:rPr lang="en-US" sz="2400" dirty="0" smtClean="0"/>
              <a:t> Lori Shoman (ND) and </a:t>
            </a:r>
            <a:br>
              <a:rPr lang="en-US" sz="2400" dirty="0" smtClean="0"/>
            </a:br>
            <a:r>
              <a:rPr lang="en-US" sz="2400" dirty="0" smtClean="0"/>
              <a:t>Alicia Wafer (MI)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8286"/>
            <a:ext cx="7870825" cy="4175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99109" indent="-342900" algn="r">
              <a:lnSpc>
                <a:spcPct val="100000"/>
              </a:lnSpc>
              <a:spcBef>
                <a:spcPts val="2760"/>
              </a:spcBef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sz="31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1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duty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his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comm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ee to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cri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ic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lly ex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mine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minut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summer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fa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 House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eg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tes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tings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3100" dirty="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annual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5" dirty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sz="3100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100" spc="-2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Business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Meeting</a:t>
            </a:r>
            <a:r>
              <a:rPr lang="en-US" sz="31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and provide edits and recommendations if necessary to the HOD Secretary. </a:t>
            </a:r>
            <a:endParaRPr sz="3100" dirty="0">
              <a:latin typeface="Times New Roman"/>
              <a:cs typeface="Times New Roman"/>
            </a:endParaRPr>
          </a:p>
          <a:p>
            <a:pPr marL="552450" indent="-539750">
              <a:lnSpc>
                <a:spcPct val="100000"/>
              </a:lnSpc>
              <a:spcBef>
                <a:spcPts val="2760"/>
              </a:spcBef>
              <a:buClr>
                <a:srgbClr val="FFFF00"/>
              </a:buClr>
              <a:buFont typeface="Wingdings"/>
              <a:buChar char=""/>
              <a:tabLst>
                <a:tab pos="553085" algn="l"/>
              </a:tabLst>
            </a:pP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20" dirty="0">
                <a:solidFill>
                  <a:srgbClr val="FFFFFF"/>
                </a:solidFill>
                <a:latin typeface="Times New Roman"/>
                <a:cs typeface="Times New Roman"/>
              </a:rPr>
              <a:t>comm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ee c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ertif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cur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cy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endParaRPr sz="3100" dirty="0">
              <a:latin typeface="Times New Roman"/>
              <a:cs typeface="Times New Roman"/>
            </a:endParaRPr>
          </a:p>
          <a:p>
            <a:pPr marL="552450">
              <a:lnSpc>
                <a:spcPct val="100000"/>
              </a:lnSpc>
            </a:pP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submitted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minutes.</a:t>
            </a:r>
            <a:endParaRPr sz="3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975" y="1585975"/>
            <a:ext cx="3743325" cy="5259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4540" y="285974"/>
            <a:ext cx="807465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/>
              <a:t>St</a:t>
            </a:r>
            <a:r>
              <a:rPr lang="en-US" sz="2400" spc="-15" dirty="0"/>
              <a:t>u</a:t>
            </a:r>
            <a:r>
              <a:rPr lang="en-US" sz="2400" dirty="0"/>
              <a:t>d</a:t>
            </a:r>
            <a:r>
              <a:rPr lang="en-US" sz="2400" spc="-10" dirty="0"/>
              <a:t>e</a:t>
            </a:r>
            <a:r>
              <a:rPr lang="en-US" sz="2400" dirty="0"/>
              <a:t>nt</a:t>
            </a:r>
            <a:r>
              <a:rPr lang="en-US" sz="2400" spc="-10" dirty="0"/>
              <a:t> </a:t>
            </a:r>
            <a:r>
              <a:rPr lang="en-US" sz="2400" dirty="0"/>
              <a:t>M</a:t>
            </a:r>
            <a:r>
              <a:rPr lang="en-US" sz="2400" spc="-10" dirty="0"/>
              <a:t>e</a:t>
            </a:r>
            <a:r>
              <a:rPr lang="en-US" sz="2400" dirty="0"/>
              <a:t>nt</a:t>
            </a:r>
            <a:r>
              <a:rPr lang="en-US" sz="2400" spc="-15" dirty="0"/>
              <a:t>o</a:t>
            </a:r>
            <a:r>
              <a:rPr lang="en-US" sz="2400" dirty="0"/>
              <a:t>rship Committee</a:t>
            </a:r>
            <a:br>
              <a:rPr lang="en-US" sz="2400" dirty="0"/>
            </a:br>
            <a:r>
              <a:rPr lang="en-US" sz="2400" dirty="0"/>
              <a:t>Co-Chairs: Julie Jackson (IA)</a:t>
            </a:r>
            <a:br>
              <a:rPr lang="en-US" sz="2400" dirty="0"/>
            </a:br>
            <a:r>
              <a:rPr lang="en-US" sz="2400" dirty="0"/>
              <a:t>Amanda Albee (ME)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764540" y="1791181"/>
            <a:ext cx="7277734" cy="415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f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ocus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dent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participation in </a:t>
            </a:r>
            <a:r>
              <a:rPr sz="24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HOD</a:t>
            </a:r>
            <a:r>
              <a:rPr sz="24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4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tin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including inviting students to participate, communicating overview and expectations prior to attendance, and coordinating student attendance and mentoring with affiliates.</a:t>
            </a:r>
          </a:p>
          <a:p>
            <a:pPr marL="355600" marR="5080" indent="-34290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lang="en-US"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Committee conducts post meeting assessments and collects data for student registry. </a:t>
            </a:r>
            <a:endParaRPr sz="2400" dirty="0">
              <a:latin typeface="Times New Roman"/>
              <a:cs typeface="Times New Roman"/>
            </a:endParaRPr>
          </a:p>
          <a:p>
            <a:pPr marL="355600" marR="101600" indent="-342900" algn="just">
              <a:lnSpc>
                <a:spcPct val="100000"/>
              </a:lnSpc>
              <a:spcBef>
                <a:spcPts val="670"/>
              </a:spcBef>
              <a:buClr>
                <a:srgbClr val="FFFF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term g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dent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ent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ors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intr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ction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tivities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ass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ciation 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rent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AARC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leadersh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lang="en-US"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Lon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-term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stimulate stu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ents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beco</a:t>
            </a:r>
            <a:r>
              <a:rPr sz="2400" spc="-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4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olv</a:t>
            </a:r>
            <a:r>
              <a:rPr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2400" spc="-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atio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levels.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1652206"/>
          </a:xfrm>
          <a:prstGeom prst="rect">
            <a:avLst/>
          </a:prstGeom>
        </p:spPr>
        <p:txBody>
          <a:bodyPr vert="horz" wrap="square" lIns="0" tIns="295107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mtClean="0"/>
              <a:t>Mission</a:t>
            </a:r>
            <a:r>
              <a:rPr lang="en-US" dirty="0" smtClean="0"/>
              <a:t> of the House of Delegates (HOD)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2361938"/>
            <a:ext cx="8351520" cy="3577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marR="501015" indent="-545465">
              <a:lnSpc>
                <a:spcPts val="307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Serve as a representative body of the general membership and </a:t>
            </a:r>
            <a:r>
              <a:rPr lang="en-US" sz="3200" dirty="0" smtClean="0">
                <a:solidFill>
                  <a:schemeClr val="bg1"/>
                </a:solidFill>
              </a:rPr>
              <a:t>of </a:t>
            </a:r>
            <a:r>
              <a:rPr lang="en-US" sz="3200" dirty="0">
                <a:solidFill>
                  <a:schemeClr val="bg1"/>
                </a:solidFill>
              </a:rPr>
              <a:t>the affiliate societies.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58165" marR="501015" indent="-545465">
              <a:lnSpc>
                <a:spcPts val="3070"/>
              </a:lnSpc>
              <a:buClr>
                <a:srgbClr val="FFFF00"/>
              </a:buClr>
              <a:tabLst>
                <a:tab pos="558800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558165" marR="501015" indent="-545465">
              <a:lnSpc>
                <a:spcPts val="307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Participate </a:t>
            </a:r>
            <a:r>
              <a:rPr lang="en-US" sz="3200" dirty="0">
                <a:solidFill>
                  <a:schemeClr val="bg1"/>
                </a:solidFill>
              </a:rPr>
              <a:t>in the establishment of the goals and objectives </a:t>
            </a:r>
            <a:r>
              <a:rPr lang="en-US" sz="3200" dirty="0" smtClean="0">
                <a:solidFill>
                  <a:schemeClr val="bg1"/>
                </a:solidFill>
              </a:rPr>
              <a:t>of </a:t>
            </a:r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Association  (AARC)</a:t>
            </a:r>
          </a:p>
          <a:p>
            <a:pPr marL="558165" marR="501015" indent="-545465">
              <a:lnSpc>
                <a:spcPts val="3070"/>
              </a:lnSpc>
              <a:buClr>
                <a:srgbClr val="FFFF00"/>
              </a:buClr>
              <a:tabLst>
                <a:tab pos="558800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558165" marR="501015" indent="-545465">
              <a:lnSpc>
                <a:spcPts val="307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Participate </a:t>
            </a:r>
            <a:r>
              <a:rPr lang="en-US" sz="3200" dirty="0">
                <a:solidFill>
                  <a:schemeClr val="bg1"/>
                </a:solidFill>
              </a:rPr>
              <a:t>in the governance of the </a:t>
            </a:r>
            <a:r>
              <a:rPr lang="en-US" sz="3200" dirty="0" smtClean="0">
                <a:solidFill>
                  <a:schemeClr val="bg1"/>
                </a:solidFill>
              </a:rPr>
              <a:t>Association. 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975" y="1585975"/>
            <a:ext cx="3743325" cy="5259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4540" y="304800"/>
            <a:ext cx="7611745" cy="5934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1252220" algn="ctr">
              <a:lnSpc>
                <a:spcPct val="100000"/>
              </a:lnSpc>
              <a:tabLst>
                <a:tab pos="5899785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Volunteerism and Mentoring Committee</a:t>
            </a:r>
          </a:p>
          <a:p>
            <a:pPr marL="457200" marR="1252220" algn="ctr">
              <a:lnSpc>
                <a:spcPct val="100000"/>
              </a:lnSpc>
              <a:tabLst>
                <a:tab pos="5899785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Co-Chairs: Sheila Guidry (LA) and </a:t>
            </a:r>
          </a:p>
          <a:p>
            <a:pPr marL="457200" marR="1252220" algn="ctr">
              <a:lnSpc>
                <a:spcPct val="100000"/>
              </a:lnSpc>
              <a:tabLst>
                <a:tab pos="5899785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Jennifer Anderson (TX)</a:t>
            </a:r>
          </a:p>
          <a:p>
            <a:pPr marL="1240155" marR="1252220" indent="-280670" algn="ctr">
              <a:lnSpc>
                <a:spcPct val="100000"/>
              </a:lnSpc>
              <a:tabLst>
                <a:tab pos="5899785" algn="l"/>
              </a:tabLst>
            </a:pPr>
            <a:endParaRPr sz="1200" b="1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Clr>
                <a:srgbClr val="FFFF00"/>
              </a:buClr>
              <a:buSzPct val="79687"/>
              <a:buFont typeface="Wingdings"/>
              <a:buChar char=""/>
              <a:tabLst>
                <a:tab pos="356235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Serves as a resource to the AARC for community service programs, ideas and contact information</a:t>
            </a: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Clr>
                <a:srgbClr val="FFFF00"/>
              </a:buClr>
              <a:buSzPct val="79687"/>
              <a:buFont typeface="Wingdings"/>
              <a:buChar char=""/>
              <a:tabLst>
                <a:tab pos="356235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Promotes awareness of community service involvement.</a:t>
            </a: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Clr>
                <a:srgbClr val="FFFF00"/>
              </a:buClr>
              <a:buSzPct val="79687"/>
              <a:buFont typeface="Wingdings"/>
              <a:buChar char=""/>
              <a:tabLst>
                <a:tab pos="356235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Works with AARC HOD Liaison for identified volunteer projects worthy of recognition in professional media.</a:t>
            </a: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Clr>
                <a:srgbClr val="FFFF00"/>
              </a:buClr>
              <a:buSzPct val="79687"/>
              <a:buFont typeface="Wingdings"/>
              <a:buChar char=""/>
              <a:tabLst>
                <a:tab pos="356235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Collaborates with AARC International Mission Roundtable to promote activities and volunteer involvement.</a:t>
            </a: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Clr>
                <a:srgbClr val="FFFF00"/>
              </a:buClr>
              <a:buSzPct val="79687"/>
              <a:buFont typeface="Wingdings"/>
              <a:buChar char=""/>
              <a:tabLst>
                <a:tab pos="356235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Work with Chartered Affiliate/Special Recognition to identify candidates for the Bill Lamb Award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31" rIns="0" bIns="0" rtlCol="0">
            <a:spAutoFit/>
          </a:bodyPr>
          <a:lstStyle/>
          <a:p>
            <a:pPr marL="743585">
              <a:lnSpc>
                <a:spcPts val="5980"/>
              </a:lnSpc>
            </a:pPr>
            <a:r>
              <a:rPr sz="5000" dirty="0">
                <a:latin typeface="Times New Roman"/>
                <a:cs typeface="Times New Roman"/>
              </a:rPr>
              <a:t>Join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A Com</a:t>
            </a:r>
            <a:r>
              <a:rPr sz="5000" spc="-15" dirty="0">
                <a:latin typeface="Times New Roman"/>
                <a:cs typeface="Times New Roman"/>
              </a:rPr>
              <a:t>m</a:t>
            </a:r>
            <a:r>
              <a:rPr sz="5000" dirty="0">
                <a:latin typeface="Times New Roman"/>
                <a:cs typeface="Times New Roman"/>
              </a:rPr>
              <a:t>ittee!!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593"/>
            <a:ext cx="7593330" cy="426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marR="5080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Ev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uld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pick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co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mittee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 whi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serv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00"/>
              </a:buClr>
              <a:buFont typeface="Wingdings"/>
              <a:buChar char=""/>
            </a:pPr>
            <a:endParaRPr sz="27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32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inv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lved!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Clr>
                <a:srgbClr val="FFFF00"/>
              </a:buClr>
              <a:buFont typeface="Wingdings"/>
              <a:buChar char=""/>
            </a:pPr>
            <a:endParaRPr sz="27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32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it!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  <a:buClr>
                <a:srgbClr val="FFFF00"/>
              </a:buClr>
              <a:buFont typeface="Wingdings"/>
              <a:buChar char=""/>
            </a:pPr>
            <a:endParaRPr sz="2750" dirty="0">
              <a:latin typeface="Times New Roman"/>
              <a:cs typeface="Times New Roman"/>
            </a:endParaRPr>
          </a:p>
          <a:p>
            <a:pPr marL="558165" marR="42100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ittee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irs wi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availa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after Orie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tation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ussi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507" rIns="0" bIns="0" rtlCol="0">
            <a:spAutoFit/>
          </a:bodyPr>
          <a:lstStyle/>
          <a:p>
            <a:pPr marL="459105">
              <a:lnSpc>
                <a:spcPts val="5235"/>
              </a:lnSpc>
            </a:pPr>
            <a:r>
              <a:rPr dirty="0"/>
              <a:t>Foc</a:t>
            </a:r>
            <a:r>
              <a:rPr spc="-15" dirty="0"/>
              <a:t>u</a:t>
            </a:r>
            <a:r>
              <a:rPr dirty="0"/>
              <a:t>s on Me</a:t>
            </a:r>
            <a:r>
              <a:rPr spc="-20" dirty="0"/>
              <a:t>m</a:t>
            </a:r>
            <a:r>
              <a:rPr dirty="0"/>
              <a:t>bership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186220"/>
            <a:ext cx="8494395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ts val="3454"/>
              </a:lnSpc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Help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ild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rship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within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</a:t>
            </a:r>
            <a:endParaRPr sz="3200" dirty="0">
              <a:latin typeface="Times New Roman"/>
              <a:cs typeface="Times New Roman"/>
            </a:endParaRPr>
          </a:p>
          <a:p>
            <a:pPr marL="622300">
              <a:lnSpc>
                <a:spcPts val="3454"/>
              </a:lnSpc>
            </a:pP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622300" indent="-609600">
              <a:lnSpc>
                <a:spcPts val="3454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list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availa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endParaRPr sz="3200" dirty="0">
              <a:latin typeface="Times New Roman"/>
              <a:cs typeface="Times New Roman"/>
            </a:endParaRPr>
          </a:p>
          <a:p>
            <a:pPr marL="622300">
              <a:lnSpc>
                <a:spcPts val="3075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-time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your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President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endParaRPr sz="3200" dirty="0">
              <a:latin typeface="Times New Roman"/>
              <a:cs typeface="Times New Roman"/>
            </a:endParaRPr>
          </a:p>
          <a:p>
            <a:pPr marL="622300">
              <a:lnSpc>
                <a:spcPts val="3454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via the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Form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Memb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rship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mmittee</a:t>
            </a:r>
            <a:endParaRPr sz="3200" dirty="0">
              <a:latin typeface="Times New Roman"/>
              <a:cs typeface="Times New Roman"/>
            </a:endParaRPr>
          </a:p>
          <a:p>
            <a:pPr marL="1079500" lvl="1" indent="-609600">
              <a:spcBef>
                <a:spcPts val="1800"/>
              </a:spcBef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Rete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tion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ms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endParaRPr sz="3200" dirty="0">
              <a:latin typeface="Times New Roman"/>
              <a:cs typeface="Times New Roman"/>
            </a:endParaRPr>
          </a:p>
          <a:p>
            <a:pPr marL="1079500" marR="444500" lvl="1" indent="-609600">
              <a:lnSpc>
                <a:spcPts val="3070"/>
              </a:lnSpc>
              <a:spcBef>
                <a:spcPts val="2540"/>
              </a:spcBef>
              <a:buClr>
                <a:srgbClr val="FFFF00"/>
              </a:buClr>
              <a:buFont typeface="Wingdings"/>
              <a:buChar char=""/>
              <a:tabLst>
                <a:tab pos="622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em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&amp; newly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ntialed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ome letters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158" y="924226"/>
            <a:ext cx="701865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Focus on Public Relations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307074"/>
            <a:ext cx="7776845" cy="2908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site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00"/>
              </a:buClr>
              <a:buFont typeface="Wingdings"/>
              <a:buChar char=""/>
            </a:pPr>
            <a:endParaRPr sz="46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PRAT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(Public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Relatio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Action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Team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Clr>
                <a:srgbClr val="FFFF00"/>
              </a:buClr>
              <a:buFont typeface="Wingdings"/>
              <a:buChar char=""/>
            </a:pPr>
            <a:endParaRPr sz="46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Look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 op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unit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hem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513" y="555679"/>
            <a:ext cx="7886065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Foc</a:t>
            </a:r>
            <a:r>
              <a:rPr sz="4400" b="1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s on </a:t>
            </a:r>
            <a:r>
              <a:rPr sz="4400" b="1" spc="-25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overn</a:t>
            </a:r>
            <a:r>
              <a:rPr sz="4400" b="1" spc="-2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ent Affairs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557393"/>
            <a:ext cx="8350250" cy="46089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Kn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issu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Clr>
                <a:srgbClr val="FFFF00"/>
              </a:buClr>
              <a:buFont typeface="Wingdings"/>
              <a:buChar char=""/>
            </a:pPr>
            <a:endParaRPr sz="46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86042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erst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PACT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(Political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dvocacy</a:t>
            </a:r>
            <a:r>
              <a:rPr sz="32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2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tact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Team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Enc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urage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inv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lvement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FFFF00"/>
              </a:buClr>
              <a:buFont typeface="Wingdings"/>
              <a:buChar char=""/>
            </a:pPr>
            <a:endParaRPr sz="4650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 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zz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 Gov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rnmental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Aff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irs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9955">
              <a:lnSpc>
                <a:spcPts val="5235"/>
              </a:lnSpc>
            </a:pPr>
            <a:r>
              <a:rPr dirty="0"/>
              <a:t>Com</a:t>
            </a:r>
            <a:r>
              <a:rPr spc="-20" dirty="0"/>
              <a:t>m</a:t>
            </a:r>
            <a:r>
              <a:rPr dirty="0"/>
              <a:t>on </a:t>
            </a:r>
            <a:r>
              <a:rPr spc="-20" dirty="0"/>
              <a:t>W</a:t>
            </a:r>
            <a:r>
              <a:rPr dirty="0"/>
              <a:t>ebsit</a:t>
            </a:r>
            <a:r>
              <a:rPr spc="-1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990600"/>
            <a:ext cx="7854950" cy="525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190"/>
              </a:lnSpc>
            </a:pP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www.a</a:t>
            </a:r>
            <a:r>
              <a:rPr sz="3800" b="1" spc="10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rc.o</a:t>
            </a:r>
            <a:r>
              <a:rPr sz="3800" b="1" spc="5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c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.a</a:t>
            </a:r>
            <a:r>
              <a:rPr sz="3800" b="1" spc="10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a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rc.o</a:t>
            </a:r>
            <a:r>
              <a:rPr sz="3800" b="1" spc="5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r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g/st</a:t>
            </a:r>
            <a:r>
              <a:rPr sz="3800" b="1" spc="-15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a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te_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s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oci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e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ty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/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aarc</a:t>
            </a:r>
            <a:r>
              <a:rPr sz="3800" b="1" spc="-15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_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hod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4" action="ppaction://hlinkfile"/>
              </a:rPr>
              <a:t>/ 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http://www.</a:t>
            </a:r>
            <a:r>
              <a:rPr sz="3800" b="1" spc="10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y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our</a:t>
            </a:r>
            <a:r>
              <a:rPr sz="3800" b="1" spc="-20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l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ungh</a:t>
            </a:r>
            <a:r>
              <a:rPr sz="3800" b="1" spc="-15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e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al</a:t>
            </a:r>
            <a:r>
              <a:rPr sz="3800" b="1" spc="-20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t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5"/>
              </a:rPr>
              <a:t>h.org/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http://www.arc</a:t>
            </a:r>
            <a:r>
              <a:rPr sz="3800" b="1" spc="-20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f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ound</a:t>
            </a:r>
            <a:r>
              <a:rPr sz="3800" b="1" spc="-20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a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ti</a:t>
            </a:r>
            <a:r>
              <a:rPr sz="3800" b="1" spc="-20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n.o</a:t>
            </a:r>
            <a:r>
              <a:rPr sz="3800" b="1" spc="-15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r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6"/>
              </a:rPr>
              <a:t>g/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www.aar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c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.org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/</a:t>
            </a:r>
            <a:r>
              <a:rPr lang="en-US"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resources/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adv</a:t>
            </a:r>
            <a:r>
              <a:rPr sz="3800" b="1" spc="-20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o</a:t>
            </a:r>
            <a:r>
              <a:rPr sz="3800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cacy</a:t>
            </a:r>
            <a:r>
              <a:rPr sz="3800" b="1" dirty="0">
                <a:solidFill>
                  <a:srgbClr val="FFFFFF"/>
                </a:solidFill>
                <a:latin typeface="Times New Roman"/>
                <a:cs typeface="Times New Roman"/>
                <a:hlinkClick r:id="rId7"/>
              </a:rPr>
              <a:t>/</a:t>
            </a:r>
            <a:endParaRPr sz="3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8680" y="2085862"/>
            <a:ext cx="5865495" cy="2617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6000" b="1" dirty="0">
                <a:solidFill>
                  <a:srgbClr val="FFFF00"/>
                </a:solidFill>
                <a:latin typeface="Arial"/>
                <a:cs typeface="Arial"/>
              </a:rPr>
              <a:t>Con</a:t>
            </a:r>
            <a:r>
              <a:rPr sz="6000" b="1" spc="-2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6000" b="1" dirty="0">
                <a:solidFill>
                  <a:srgbClr val="FFFF00"/>
                </a:solidFill>
                <a:latin typeface="Arial"/>
                <a:cs typeface="Arial"/>
              </a:rPr>
              <a:t>ratulations You</a:t>
            </a:r>
            <a:r>
              <a:rPr sz="6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6000" b="1" dirty="0">
                <a:solidFill>
                  <a:srgbClr val="FFFF00"/>
                </a:solidFill>
                <a:latin typeface="Arial"/>
                <a:cs typeface="Arial"/>
              </a:rPr>
              <a:t>are now</a:t>
            </a:r>
            <a:r>
              <a:rPr sz="60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6000" b="1" dirty="0">
                <a:solidFill>
                  <a:srgbClr val="FFFF00"/>
                </a:solidFill>
                <a:latin typeface="Arial"/>
                <a:cs typeface="Arial"/>
              </a:rPr>
              <a:t>a Delegate!</a:t>
            </a:r>
            <a:endParaRPr sz="6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54" y="285972"/>
            <a:ext cx="6851091" cy="677108"/>
          </a:xfrm>
        </p:spPr>
        <p:txBody>
          <a:bodyPr/>
          <a:lstStyle/>
          <a:p>
            <a:pPr algn="ctr"/>
            <a:r>
              <a:rPr lang="en-US" dirty="0" smtClean="0"/>
              <a:t>AARC BOD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930" y="1692303"/>
            <a:ext cx="7478269" cy="478469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President: Brian  Walsh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Past President: Frank Salvatore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Vice-President of Internal Affairs: Natalie Napolitano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Vice President of External Affairs: Sheri Tooley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Secretary Treasurer: Karen Schell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Directors at Large:</a:t>
            </a:r>
          </a:p>
          <a:p>
            <a:r>
              <a:rPr lang="en-US" dirty="0" smtClean="0"/>
              <a:t>	Susan Rinaldo Gallo, John Wilgis, Timothy Op’t Holt, Lisa Trujillo, John Lindsey, Doug McIntyre, Deborah Skees and Patti </a:t>
            </a:r>
            <a:r>
              <a:rPr lang="en-US" dirty="0" err="1" smtClean="0"/>
              <a:t>Stefans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54" y="285972"/>
            <a:ext cx="6851091" cy="677108"/>
          </a:xfrm>
        </p:spPr>
        <p:txBody>
          <a:bodyPr/>
          <a:lstStyle/>
          <a:p>
            <a:pPr algn="ctr"/>
            <a:r>
              <a:rPr lang="en-US" dirty="0" smtClean="0"/>
              <a:t>AARC BOD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931" y="1235103"/>
            <a:ext cx="7184136" cy="435503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Specialty Section Chairs: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Adult Acute Care: Keith Lamb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Chair elect  Carl Hinkson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Diagnostics: Katrina Hynes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Education: Ellen Becker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Chair elect Georgianna Sergakis</a:t>
            </a: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Management: Cheryl Hoerr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Neonatal-Pediatrics: Steve Sitting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228600"/>
            <a:ext cx="6851091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7280">
              <a:lnSpc>
                <a:spcPts val="5235"/>
              </a:lnSpc>
            </a:pPr>
            <a:r>
              <a:rPr dirty="0"/>
              <a:t>House 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280" y="1295400"/>
            <a:ext cx="8836660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Acting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Spea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lang="en-US"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	Teri  Miller (GA) for 							Keith Siegel (ME)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Spe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lect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	Teri Miller (GA)</a:t>
            </a:r>
          </a:p>
          <a:p>
            <a:pPr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Imm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diate</a:t>
            </a:r>
            <a:r>
              <a:rPr sz="32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Past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Spe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Jacklyn Grimball (SC)</a:t>
            </a:r>
            <a:endParaRPr lang="en-US" sz="3200" dirty="0">
              <a:latin typeface="Times New Roman"/>
              <a:cs typeface="Times New Roman"/>
            </a:endParaRPr>
          </a:p>
          <a:p>
            <a:pPr marL="12700"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Secr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tary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    Kerry McNiven (CT)</a:t>
            </a:r>
          </a:p>
          <a:p>
            <a:pPr marL="12700"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Tre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		Dana Evans (CT)</a:t>
            </a:r>
          </a:p>
          <a:p>
            <a:pPr marL="12700"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Parliam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nta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ian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	Ken Thigpen (MS)</a:t>
            </a:r>
          </a:p>
          <a:p>
            <a:pPr marL="12700" algn="just">
              <a:spcBef>
                <a:spcPts val="1440"/>
              </a:spcBef>
            </a:pP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3200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32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Liaison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		Asha Desai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813559"/>
            <a:ext cx="8044815" cy="3608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165" indent="-545465">
              <a:lnSpc>
                <a:spcPts val="365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delegates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fu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ction</a:t>
            </a:r>
            <a:r>
              <a:rPr sz="32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advis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city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to the AARC Board of Directors.</a:t>
            </a:r>
            <a:endParaRPr sz="4300" dirty="0">
              <a:latin typeface="Times New Roman"/>
              <a:cs typeface="Times New Roman"/>
            </a:endParaRPr>
          </a:p>
          <a:p>
            <a:pPr marL="558165" marR="5080" indent="-545465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endParaRPr lang="en-US" sz="32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558165" marR="5080" indent="-545465">
              <a:lnSpc>
                <a:spcPct val="90000"/>
              </a:lnSpc>
              <a:buClr>
                <a:srgbClr val="FFFF00"/>
              </a:buClr>
              <a:buFont typeface="Wingdings"/>
              <a:buChar char=""/>
              <a:tabLst>
                <a:tab pos="5588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AARC Board of Directors (BOD), consisting of at-large elected Officers and Directors of the Association, has the 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resp</a:t>
            </a:r>
            <a:r>
              <a:rPr sz="3200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nsibi</a:t>
            </a:r>
            <a:r>
              <a:rPr sz="32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ity</a:t>
            </a:r>
            <a:r>
              <a:rPr sz="32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carryi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go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ls 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jectiv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the Ass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ciation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6454" y="285972"/>
            <a:ext cx="6851091" cy="1093328"/>
          </a:xfrm>
          <a:prstGeom prst="rect">
            <a:avLst/>
          </a:prstGeom>
        </p:spPr>
        <p:txBody>
          <a:bodyPr vert="horz" wrap="square" lIns="0" tIns="422354" rIns="0" bIns="0" rtlCol="0">
            <a:spAutoFit/>
          </a:bodyPr>
          <a:lstStyle/>
          <a:p>
            <a:pPr algn="ctr">
              <a:lnSpc>
                <a:spcPts val="5235"/>
              </a:lnSpc>
            </a:pPr>
            <a:r>
              <a:rPr lang="en-US" dirty="0" smtClean="0"/>
              <a:t>HOD:AARC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70" y="381000"/>
            <a:ext cx="7357109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Expect</a:t>
            </a:r>
            <a:r>
              <a:rPr sz="4400" b="1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tion</a:t>
            </a:r>
            <a:r>
              <a:rPr sz="4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of t</a:t>
            </a:r>
            <a:r>
              <a:rPr sz="4400" b="1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e Dele</a:t>
            </a:r>
            <a:r>
              <a:rPr sz="4400" b="1" spc="-15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ate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88839"/>
            <a:ext cx="7614920" cy="4783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your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0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RC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bersh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0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RC.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Attend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RC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Annual 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ness Mee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Conduct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yourse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accor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House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es.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Attend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0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 dirty="0">
              <a:latin typeface="Times New Roman"/>
              <a:cs typeface="Times New Roman"/>
            </a:endParaRPr>
          </a:p>
          <a:p>
            <a:pPr marL="546100" marR="454659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Report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ies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0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affiliate</a:t>
            </a:r>
            <a:r>
              <a:rPr sz="30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RC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bers.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Serve/Cha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tees</a:t>
            </a:r>
            <a:endParaRPr sz="3000" dirty="0">
              <a:latin typeface="Times New Roman"/>
              <a:cs typeface="Times New Roman"/>
            </a:endParaRPr>
          </a:p>
          <a:p>
            <a:pPr marL="546100" indent="-533400">
              <a:lnSpc>
                <a:spcPts val="3585"/>
              </a:lnSpc>
              <a:spcBef>
                <a:spcPts val="720"/>
              </a:spcBef>
              <a:buClr>
                <a:srgbClr val="FFFF00"/>
              </a:buClr>
              <a:buFont typeface="Wingdings"/>
              <a:buChar char=""/>
              <a:tabLst>
                <a:tab pos="5467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cers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975" y="1585975"/>
            <a:ext cx="3743325" cy="5259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650"/>
            <a:ext cx="8410575" cy="6845300"/>
          </a:xfrm>
          <a:custGeom>
            <a:avLst/>
            <a:gdLst/>
            <a:ahLst/>
            <a:cxnLst/>
            <a:rect l="l" t="t" r="r" b="b"/>
            <a:pathLst>
              <a:path w="8410575" h="6845300">
                <a:moveTo>
                  <a:pt x="389" y="12"/>
                </a:moveTo>
                <a:lnTo>
                  <a:pt x="689835" y="22690"/>
                </a:lnTo>
                <a:lnTo>
                  <a:pt x="1364311" y="89587"/>
                </a:lnTo>
                <a:lnTo>
                  <a:pt x="2021265" y="198928"/>
                </a:lnTo>
                <a:lnTo>
                  <a:pt x="2658530" y="348954"/>
                </a:lnTo>
                <a:lnTo>
                  <a:pt x="3273943" y="537903"/>
                </a:lnTo>
                <a:lnTo>
                  <a:pt x="3865340" y="764013"/>
                </a:lnTo>
                <a:lnTo>
                  <a:pt x="4430554" y="1025524"/>
                </a:lnTo>
                <a:lnTo>
                  <a:pt x="4967423" y="1320674"/>
                </a:lnTo>
                <a:lnTo>
                  <a:pt x="5473781" y="1647701"/>
                </a:lnTo>
                <a:lnTo>
                  <a:pt x="5947464" y="2004845"/>
                </a:lnTo>
                <a:lnTo>
                  <a:pt x="6386308" y="2390345"/>
                </a:lnTo>
                <a:lnTo>
                  <a:pt x="6788147" y="2802439"/>
                </a:lnTo>
                <a:lnTo>
                  <a:pt x="7150818" y="3239366"/>
                </a:lnTo>
                <a:lnTo>
                  <a:pt x="7472155" y="3699365"/>
                </a:lnTo>
                <a:lnTo>
                  <a:pt x="7749994" y="4180674"/>
                </a:lnTo>
                <a:lnTo>
                  <a:pt x="7982171" y="4681532"/>
                </a:lnTo>
                <a:lnTo>
                  <a:pt x="8166521" y="5200179"/>
                </a:lnTo>
                <a:lnTo>
                  <a:pt x="8300880" y="5734853"/>
                </a:lnTo>
                <a:lnTo>
                  <a:pt x="8383082" y="6283792"/>
                </a:lnTo>
                <a:lnTo>
                  <a:pt x="8410964" y="6845236"/>
                </a:lnTo>
              </a:path>
            </a:pathLst>
          </a:custGeom>
          <a:ln w="127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8254" rIns="0" bIns="0" rtlCol="0">
            <a:spAutoFit/>
          </a:bodyPr>
          <a:lstStyle/>
          <a:p>
            <a:pPr marL="332105">
              <a:lnSpc>
                <a:spcPct val="100000"/>
              </a:lnSpc>
            </a:pPr>
            <a:r>
              <a:rPr b="0" dirty="0">
                <a:latin typeface="Arial"/>
                <a:cs typeface="Arial"/>
              </a:rPr>
              <a:t>Parlia</a:t>
            </a:r>
            <a:r>
              <a:rPr b="0" spc="5" dirty="0">
                <a:latin typeface="Arial"/>
                <a:cs typeface="Arial"/>
              </a:rPr>
              <a:t>m</a:t>
            </a:r>
            <a:r>
              <a:rPr b="0" dirty="0">
                <a:latin typeface="Arial"/>
                <a:cs typeface="Arial"/>
              </a:rPr>
              <a:t>entary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Procedure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05785" y="2543202"/>
            <a:ext cx="3862704" cy="262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2135" indent="-560070">
              <a:lnSpc>
                <a:spcPct val="100000"/>
              </a:lnSpc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“R</a:t>
            </a:r>
            <a:r>
              <a:rPr sz="4400" spc="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bert’s</a:t>
            </a:r>
            <a:r>
              <a:rPr sz="4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4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les”</a:t>
            </a:r>
            <a:endParaRPr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6250" dirty="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Parlia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entar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6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lang="en-US" sz="2800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Ken Thigpen (MS)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1840</Words>
  <Application>Microsoft Office PowerPoint</Application>
  <PresentationFormat>On-screen Show (4:3)</PresentationFormat>
  <Paragraphs>240</Paragraphs>
  <Slides>36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AARC HOUSE OF       DELEGATES ORIENTATION June 2017</vt:lpstr>
      <vt:lpstr>AARC: the Corporation</vt:lpstr>
      <vt:lpstr>Mission of the House of Delegates (HOD)</vt:lpstr>
      <vt:lpstr>AARC BOD 2017</vt:lpstr>
      <vt:lpstr>AARC BOD Continued</vt:lpstr>
      <vt:lpstr>House Leadership</vt:lpstr>
      <vt:lpstr>HOD:AARC</vt:lpstr>
      <vt:lpstr>PowerPoint Presentation</vt:lpstr>
      <vt:lpstr>Parliamentary Procedure</vt:lpstr>
      <vt:lpstr>House Rules</vt:lpstr>
      <vt:lpstr>Delegate Charges</vt:lpstr>
      <vt:lpstr>House Overview</vt:lpstr>
      <vt:lpstr>“Open Mic”</vt:lpstr>
      <vt:lpstr>HOD Election Process</vt:lpstr>
      <vt:lpstr>AARC Budget Process</vt:lpstr>
      <vt:lpstr>Joint Session</vt:lpstr>
      <vt:lpstr>House Committees</vt:lpstr>
      <vt:lpstr>PowerPoint Presentation</vt:lpstr>
      <vt:lpstr>Chartered Affiliate/Special Recognition Committee Co-Chairs: Lynette Harms (IL) and Chuck Menders (WV)</vt:lpstr>
      <vt:lpstr>Delegate Assistance Committee Co-Chairs: Kari Woodruff (CO) and Gary Smith (IA)</vt:lpstr>
      <vt:lpstr>PowerPoint Presentation</vt:lpstr>
      <vt:lpstr>PowerPoint Presentation</vt:lpstr>
      <vt:lpstr>Policy and Guide Committee Co-chairs: Joe Goss (NJ) and  Darcy O’Brien-Genrich (NE)</vt:lpstr>
      <vt:lpstr>PowerPoint Presentation</vt:lpstr>
      <vt:lpstr>PowerPoint Presentation</vt:lpstr>
      <vt:lpstr>Resolution Process</vt:lpstr>
      <vt:lpstr>Good Resolutions….</vt:lpstr>
      <vt:lpstr>Scrutinizing Committee  Co-Chairs: Lori Shoman (ND) and  Alicia Wafer (MI)</vt:lpstr>
      <vt:lpstr>Student Mentorship Committee Co-Chairs: Julie Jackson (IA) Amanda Albee (ME)</vt:lpstr>
      <vt:lpstr>PowerPoint Presentation</vt:lpstr>
      <vt:lpstr>Join A Committee!!</vt:lpstr>
      <vt:lpstr>Focus on Membership</vt:lpstr>
      <vt:lpstr>PowerPoint Presentation</vt:lpstr>
      <vt:lpstr>PowerPoint Presentation</vt:lpstr>
      <vt:lpstr>Common Websites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Breathing = Ventilation + Respiration</dc:title>
  <dc:creator>TLamphere</dc:creator>
  <cp:lastModifiedBy>Asha Desai</cp:lastModifiedBy>
  <cp:revision>48</cp:revision>
  <cp:lastPrinted>2015-10-12T21:29:07Z</cp:lastPrinted>
  <dcterms:created xsi:type="dcterms:W3CDTF">2015-09-25T08:55:27Z</dcterms:created>
  <dcterms:modified xsi:type="dcterms:W3CDTF">2017-06-28T15:48:22Z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2013-07-01T00:00:00Z</vt:filetime>
  </property>
  <property fmtid="{D5CDD505-2E9C-101B-9397-08002B2CF9AE}" pid="3" name="LastSaved">
    <vt:filetime>2015-09-25T00:00:00Z</vt:filetime>
  </property>
</Properties>
</file>