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2496" y="-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F1EB7-E927-3642-A269-F09F8FA80937}" type="datetimeFigureOut">
              <a:rPr lang="en-US"/>
              <a:pPr>
                <a:defRPr/>
              </a:pPr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7E5AA-7508-6A4C-9832-AA29F1FEF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9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30550-E11B-904C-A0C3-08FC2EC1DF0A}" type="datetimeFigureOut">
              <a:rPr lang="en-US"/>
              <a:pPr>
                <a:defRPr/>
              </a:pPr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880A9-11B1-5448-8A5F-3E1C9C53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5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28217-EAF1-194B-869F-D1BE0B142369}" type="datetimeFigureOut">
              <a:rPr lang="en-US"/>
              <a:pPr>
                <a:defRPr/>
              </a:pPr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4A936-35ED-024B-9978-E25AD60C0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9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24C23-02FC-B849-93AA-D9EB5B51AE19}" type="datetimeFigureOut">
              <a:rPr lang="en-US"/>
              <a:pPr>
                <a:defRPr/>
              </a:pPr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D19AC-E85A-944D-B3D5-E8CBAB611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2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632842-DE97-C24E-8860-62274359C80B}" type="datetimeFigureOut">
              <a:rPr lang="en-US"/>
              <a:pPr>
                <a:defRPr/>
              </a:pPr>
              <a:t>11/18/14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62960A-2DCE-9542-AB7D-62E0AA2EB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4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1639E-8A27-B441-BCB9-D34D29143126}" type="datetimeFigureOut">
              <a:rPr lang="en-US"/>
              <a:pPr>
                <a:defRPr/>
              </a:pPr>
              <a:t>11/18/14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6D769-D2DD-0E44-B19D-BD1BCC88D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9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2F6D3-6564-4545-BBDB-66F48D0204E0}" type="datetimeFigureOut">
              <a:rPr lang="en-US"/>
              <a:pPr>
                <a:defRPr/>
              </a:pPr>
              <a:t>11/18/14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3A48C-72EE-8348-A9F3-36FFF2CCC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8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8A670-983E-DE41-9B8B-3365FA11D8DF}" type="datetimeFigureOut">
              <a:rPr lang="en-US"/>
              <a:pPr>
                <a:defRPr/>
              </a:pPr>
              <a:t>11/18/14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8E7FC-0FD6-2A44-904C-5F5B18D7C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7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4058-0B9C-EC4B-8891-827B0D138D9E}" type="datetimeFigureOut">
              <a:rPr lang="en-US"/>
              <a:pPr>
                <a:defRPr/>
              </a:pPr>
              <a:t>11/18/14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624E5-E32B-D646-9E78-09AAE18BB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7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D5830-F855-884B-8B7D-A8E67C50CFFA}" type="datetimeFigureOut">
              <a:rPr lang="en-US"/>
              <a:pPr>
                <a:defRPr/>
              </a:pPr>
              <a:t>11/18/14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6361-314F-B649-8AE1-548619F3C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49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DA0CC-DFD4-EC42-95A6-36BF32886EC6}" type="datetimeFigureOut">
              <a:rPr lang="en-US"/>
              <a:pPr>
                <a:defRPr/>
              </a:pPr>
              <a:t>11/18/14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888D9-CC33-0E48-AB6C-885AD14B8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1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595959"/>
                </a:solidFill>
                <a:latin typeface="Century Gothic" charset="0"/>
                <a:cs typeface="Arial" charset="0"/>
              </a:defRPr>
            </a:lvl1pPr>
          </a:lstStyle>
          <a:p>
            <a:pPr>
              <a:defRPr/>
            </a:pPr>
            <a:fld id="{146C8A2D-4DE8-F24C-81FD-217ECD5C42AD}" type="datetimeFigureOut">
              <a:rPr lang="en-US"/>
              <a:pPr>
                <a:defRPr/>
              </a:pPr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wrap="square" lIns="27432" tIns="45720" rIns="4572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595959"/>
                </a:solidFill>
                <a:latin typeface="Century Gothic" charset="0"/>
                <a:cs typeface="Arial" charset="0"/>
              </a:defRPr>
            </a:lvl1pPr>
          </a:lstStyle>
          <a:p>
            <a:pPr>
              <a:defRPr/>
            </a:pPr>
            <a:fld id="{FA5A3128-E99E-B34C-92DA-D8A576B05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5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3113" y="1335088"/>
            <a:ext cx="7772400" cy="7270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000"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Introduction to Parliamentary Procedure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371600" y="2992438"/>
            <a:ext cx="6400800" cy="1219200"/>
          </a:xfrm>
        </p:spPr>
        <p:txBody>
          <a:bodyPr/>
          <a:lstStyle/>
          <a:p>
            <a:pPr algn="l" eaLnBrk="1" hangingPunct="1"/>
            <a:r>
              <a:rPr lang="en-US" sz="1200">
                <a:solidFill>
                  <a:srgbClr val="000090"/>
                </a:solidFill>
                <a:latin typeface="Century Gothic" charset="0"/>
              </a:rPr>
              <a:t>Reference:  Robert</a:t>
            </a:r>
            <a:r>
              <a:rPr lang="ja-JP" altLang="en-US" sz="1200">
                <a:solidFill>
                  <a:srgbClr val="000090"/>
                </a:solidFill>
                <a:latin typeface="Century Gothic" charset="0"/>
              </a:rPr>
              <a:t>’</a:t>
            </a:r>
            <a:r>
              <a:rPr lang="en-US" altLang="ja-JP" sz="1200">
                <a:solidFill>
                  <a:srgbClr val="000090"/>
                </a:solidFill>
                <a:latin typeface="Century Gothic" charset="0"/>
              </a:rPr>
              <a:t>s Rules of Order, Newly Revised (RONR), 11</a:t>
            </a:r>
            <a:r>
              <a:rPr lang="en-US" altLang="ja-JP" sz="1200" baseline="30000">
                <a:solidFill>
                  <a:srgbClr val="000090"/>
                </a:solidFill>
                <a:latin typeface="Century Gothic" charset="0"/>
              </a:rPr>
              <a:t>th</a:t>
            </a:r>
            <a:r>
              <a:rPr lang="en-US" altLang="ja-JP" sz="1200">
                <a:solidFill>
                  <a:srgbClr val="000090"/>
                </a:solidFill>
                <a:latin typeface="Century Gothic" charset="0"/>
              </a:rPr>
              <a:t> ed.</a:t>
            </a:r>
          </a:p>
          <a:p>
            <a:pPr algn="l" eaLnBrk="1" hangingPunct="1"/>
            <a:r>
              <a:rPr lang="en-US" sz="1200">
                <a:solidFill>
                  <a:srgbClr val="000090"/>
                </a:solidFill>
                <a:latin typeface="Century Gothic" charset="0"/>
              </a:rPr>
              <a:t>Presentation prepared by Rick Weaver, RRT-NPS, RPFT, Registered Parliamentarian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24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Steps in handling a Motion (cont</a:t>
            </a:r>
            <a:r>
              <a:rPr lang="ja-JP" alt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’</a:t>
            </a: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d)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Result of vote announced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Which side </a:t>
            </a:r>
            <a:r>
              <a:rPr lang="ja-JP" altLang="en-US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>
                <a:solidFill>
                  <a:srgbClr val="000090"/>
                </a:solidFill>
                <a:latin typeface="Century Gothic" charset="0"/>
              </a:rPr>
              <a:t>has it</a:t>
            </a:r>
            <a:r>
              <a:rPr lang="ja-JP" altLang="en-US">
                <a:solidFill>
                  <a:srgbClr val="000090"/>
                </a:solidFill>
                <a:latin typeface="Century Gothic" charset="0"/>
              </a:rPr>
              <a:t>”</a:t>
            </a:r>
            <a:endParaRPr lang="en-US" altLang="ja-JP">
              <a:solidFill>
                <a:srgbClr val="000090"/>
              </a:solidFill>
              <a:latin typeface="Century Gothic" charset="0"/>
            </a:endParaRP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The action that will be taken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Speaker:  </a:t>
            </a:r>
            <a:r>
              <a:rPr lang="ja-JP" altLang="en-US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>
                <a:solidFill>
                  <a:srgbClr val="000090"/>
                </a:solidFill>
                <a:latin typeface="Century Gothic" charset="0"/>
              </a:rPr>
              <a:t>The ayes have it and the resolution will be forwarded to the BOD for action.  The next item of business is. . .</a:t>
            </a:r>
            <a:r>
              <a:rPr lang="ja-JP" altLang="en-US">
                <a:solidFill>
                  <a:srgbClr val="000090"/>
                </a:solidFill>
                <a:latin typeface="Century Gothic" charset="0"/>
              </a:rPr>
              <a:t>”</a:t>
            </a:r>
            <a:r>
              <a:rPr lang="en-US" altLang="ja-JP">
                <a:solidFill>
                  <a:srgbClr val="000090"/>
                </a:solidFill>
                <a:latin typeface="Century Gothic" charset="0"/>
              </a:rPr>
              <a:t> or </a:t>
            </a:r>
            <a:r>
              <a:rPr lang="ja-JP" altLang="en-US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>
                <a:solidFill>
                  <a:srgbClr val="000090"/>
                </a:solidFill>
                <a:latin typeface="Century Gothic" charset="0"/>
              </a:rPr>
              <a:t>The Noes have it and the motion is lost.  The next (question or item of business) is. . .</a:t>
            </a:r>
            <a:r>
              <a:rPr lang="ja-JP" altLang="en-US">
                <a:solidFill>
                  <a:srgbClr val="000090"/>
                </a:solidFill>
                <a:latin typeface="Century Gothic" charset="0"/>
              </a:rPr>
              <a:t>”</a:t>
            </a:r>
            <a:endParaRPr lang="en-US" altLang="ja-JP">
              <a:solidFill>
                <a:srgbClr val="000090"/>
              </a:solidFill>
              <a:latin typeface="Century Gothic" charset="0"/>
            </a:endParaRP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If result of voice vote is uncertain, Delegate or Speaker may call for a rising vote</a:t>
            </a:r>
          </a:p>
          <a:p>
            <a:pPr lvl="2" eaLnBrk="1" hangingPunct="1">
              <a:buFont typeface="Arial" charset="0"/>
              <a:buNone/>
            </a:pPr>
            <a:endParaRPr lang="en-US" sz="1400">
              <a:solidFill>
                <a:srgbClr val="000090"/>
              </a:solidFill>
              <a:latin typeface="Century 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24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Subsidiary motions -lowest to highest precedence</a:t>
            </a:r>
            <a:b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</a:br>
            <a:r>
              <a:rPr lang="en-US" sz="2400" baseline="300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#</a:t>
            </a: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=2/3 vote for adoption  U=undebatable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900" b="1" i="1" u="sng">
                <a:solidFill>
                  <a:srgbClr val="000090"/>
                </a:solidFill>
                <a:latin typeface="Century Gothic" charset="0"/>
              </a:rPr>
              <a:t>Postpone indefinitely</a:t>
            </a:r>
            <a:r>
              <a:rPr lang="en-US" sz="1900">
                <a:solidFill>
                  <a:srgbClr val="000090"/>
                </a:solidFill>
                <a:latin typeface="Century Gothic" charset="0"/>
              </a:rPr>
              <a:t>-prevents discussion until next session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900" b="1" i="1" u="sng">
                <a:solidFill>
                  <a:srgbClr val="000090"/>
                </a:solidFill>
                <a:latin typeface="Century Gothic" charset="0"/>
              </a:rPr>
              <a:t>Amend</a:t>
            </a:r>
            <a:r>
              <a:rPr lang="en-US" sz="1900">
                <a:solidFill>
                  <a:srgbClr val="000090"/>
                </a:solidFill>
                <a:latin typeface="Century Gothic" charset="0"/>
              </a:rPr>
              <a:t>-change the meaning (may require 2/3 or more)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300" b="1" i="1" u="sng">
                <a:solidFill>
                  <a:srgbClr val="000090"/>
                </a:solidFill>
                <a:latin typeface="Century Gothic" charset="0"/>
              </a:rPr>
              <a:t>Strike</a:t>
            </a:r>
            <a:r>
              <a:rPr lang="en-US" sz="1300">
                <a:solidFill>
                  <a:srgbClr val="000090"/>
                </a:solidFill>
                <a:latin typeface="Century Gothic" charset="0"/>
              </a:rPr>
              <a:t>-strike words, sentence, or paragraph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300" b="1" i="1" u="sng">
                <a:solidFill>
                  <a:srgbClr val="000090"/>
                </a:solidFill>
                <a:latin typeface="Century Gothic" charset="0"/>
              </a:rPr>
              <a:t>Add</a:t>
            </a:r>
            <a:r>
              <a:rPr lang="en-US" sz="1300">
                <a:solidFill>
                  <a:srgbClr val="000090"/>
                </a:solidFill>
                <a:latin typeface="Century Gothic" charset="0"/>
              </a:rPr>
              <a:t>-add words to end of sentence or paragraph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300" b="1" i="1" u="sng">
                <a:solidFill>
                  <a:srgbClr val="000090"/>
                </a:solidFill>
                <a:latin typeface="Century Gothic" charset="0"/>
              </a:rPr>
              <a:t>Strike and insert</a:t>
            </a:r>
            <a:r>
              <a:rPr lang="en-US" sz="1300">
                <a:solidFill>
                  <a:srgbClr val="000090"/>
                </a:solidFill>
                <a:latin typeface="Century Gothic" charset="0"/>
              </a:rPr>
              <a:t>-remove some words or sentences or paragraphs and insert others.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900" b="1" i="1" u="sng">
                <a:solidFill>
                  <a:srgbClr val="000090"/>
                </a:solidFill>
                <a:latin typeface="Century Gothic" charset="0"/>
              </a:rPr>
              <a:t>Refer or commit</a:t>
            </a:r>
            <a:r>
              <a:rPr lang="en-US" sz="1900">
                <a:solidFill>
                  <a:srgbClr val="000090"/>
                </a:solidFill>
                <a:latin typeface="Century Gothic" charset="0"/>
              </a:rPr>
              <a:t>-sends to and/or creates a committee to examine the issue and return recommendations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900" b="1" i="1" u="sng">
                <a:solidFill>
                  <a:srgbClr val="000090"/>
                </a:solidFill>
                <a:latin typeface="Century Gothic" charset="0"/>
              </a:rPr>
              <a:t>Postpone definitely</a:t>
            </a:r>
            <a:r>
              <a:rPr lang="en-US" sz="1900">
                <a:solidFill>
                  <a:srgbClr val="000090"/>
                </a:solidFill>
                <a:latin typeface="Century Gothic" charset="0"/>
              </a:rPr>
              <a:t>-postpones to a certain time or until after something has happened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900" b="1" i="1" u="sng">
                <a:solidFill>
                  <a:srgbClr val="000090"/>
                </a:solidFill>
                <a:latin typeface="Century Gothic" charset="0"/>
              </a:rPr>
              <a:t>Limit or extend limits of debate</a:t>
            </a:r>
            <a:r>
              <a:rPr lang="en-US" sz="1900" baseline="30000">
                <a:solidFill>
                  <a:srgbClr val="000090"/>
                </a:solidFill>
                <a:latin typeface="Century Gothic" charset="0"/>
              </a:rPr>
              <a:t>#, U</a:t>
            </a:r>
            <a:r>
              <a:rPr lang="en-US" sz="1900">
                <a:solidFill>
                  <a:srgbClr val="000090"/>
                </a:solidFill>
                <a:latin typeface="Century Gothic" charset="0"/>
              </a:rPr>
              <a:t>-restricts or extends number of times or for how long a member may speak or sets time for end of debate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900" b="1" i="1" u="sng">
                <a:solidFill>
                  <a:srgbClr val="000090"/>
                </a:solidFill>
                <a:latin typeface="Century Gothic" charset="0"/>
              </a:rPr>
              <a:t>Previous Question</a:t>
            </a:r>
            <a:r>
              <a:rPr lang="en-US" sz="1900" baseline="30000">
                <a:solidFill>
                  <a:srgbClr val="000090"/>
                </a:solidFill>
                <a:latin typeface="Century Gothic" charset="0"/>
              </a:rPr>
              <a:t>#, U</a:t>
            </a:r>
            <a:r>
              <a:rPr lang="en-US" sz="1900">
                <a:solidFill>
                  <a:srgbClr val="000090"/>
                </a:solidFill>
                <a:latin typeface="Century Gothic" charset="0"/>
              </a:rPr>
              <a:t>-calls for an immediate vote on the immediately pending question or series of questions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900" b="1" i="1" u="sng">
                <a:solidFill>
                  <a:srgbClr val="000090"/>
                </a:solidFill>
                <a:latin typeface="Century Gothic" charset="0"/>
              </a:rPr>
              <a:t>Lay on the table</a:t>
            </a:r>
            <a:r>
              <a:rPr lang="en-US" sz="1900" baseline="30000">
                <a:solidFill>
                  <a:srgbClr val="000090"/>
                </a:solidFill>
                <a:latin typeface="Century Gothic" charset="0"/>
              </a:rPr>
              <a:t>#, U</a:t>
            </a:r>
            <a:r>
              <a:rPr lang="en-US" sz="1900">
                <a:solidFill>
                  <a:srgbClr val="000090"/>
                </a:solidFill>
                <a:latin typeface="Century Gothic" charset="0"/>
              </a:rPr>
              <a:t>-temporarily set aside to consider something urgent (Incorrect term: </a:t>
            </a:r>
            <a:r>
              <a:rPr lang="ja-JP" altLang="en-US" sz="19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900">
                <a:solidFill>
                  <a:srgbClr val="000090"/>
                </a:solidFill>
                <a:latin typeface="Century Gothic" charset="0"/>
              </a:rPr>
              <a:t>to table</a:t>
            </a:r>
            <a:r>
              <a:rPr lang="ja-JP" altLang="en-US" sz="1900">
                <a:solidFill>
                  <a:srgbClr val="000090"/>
                </a:solidFill>
                <a:latin typeface="Century Gothic" charset="0"/>
              </a:rPr>
              <a:t>”</a:t>
            </a:r>
            <a:r>
              <a:rPr lang="en-US" altLang="ja-JP" sz="1900">
                <a:solidFill>
                  <a:srgbClr val="000090"/>
                </a:solidFill>
                <a:latin typeface="Century Gothic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v"/>
            </a:pPr>
            <a:endParaRPr lang="en-US" sz="1900">
              <a:solidFill>
                <a:srgbClr val="000090"/>
              </a:solidFill>
              <a:latin typeface="Century 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v"/>
            </a:pPr>
            <a:endParaRPr lang="en-US" sz="1900">
              <a:solidFill>
                <a:srgbClr val="000090"/>
              </a:solidFill>
              <a:latin typeface="Century Gothic" charset="0"/>
            </a:endParaRPr>
          </a:p>
          <a:p>
            <a:pPr lvl="1" eaLnBrk="1" hangingPunct="1">
              <a:lnSpc>
                <a:spcPct val="90000"/>
              </a:lnSpc>
              <a:buFont typeface="Courier New" charset="0"/>
              <a:buNone/>
            </a:pPr>
            <a:endParaRPr lang="en-US" sz="1500">
              <a:solidFill>
                <a:srgbClr val="000090"/>
              </a:solidFill>
              <a:latin typeface="Century Gothic" charset="0"/>
            </a:endParaRPr>
          </a:p>
          <a:p>
            <a:pPr lvl="2" eaLnBrk="1" hangingPunct="1">
              <a:lnSpc>
                <a:spcPct val="90000"/>
              </a:lnSpc>
              <a:buFont typeface="Wingdings" charset="0"/>
              <a:buChar char="v"/>
            </a:pPr>
            <a:endParaRPr lang="en-US" sz="1300" baseline="30000">
              <a:solidFill>
                <a:srgbClr val="000090"/>
              </a:solidFill>
              <a:latin typeface="Century 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24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Privileged motions (business pending)-lowest to highest</a:t>
            </a:r>
            <a:b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</a:b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All are undebatable; except call, all require majority vote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v"/>
            </a:pPr>
            <a:r>
              <a:rPr lang="en-US" sz="2000" b="1" i="1" u="sng">
                <a:solidFill>
                  <a:srgbClr val="000090"/>
                </a:solidFill>
                <a:latin typeface="Century Gothic" charset="0"/>
              </a:rPr>
              <a:t>Call for the orders of the day</a:t>
            </a:r>
            <a:r>
              <a:rPr lang="en-US" sz="2000">
                <a:solidFill>
                  <a:srgbClr val="000090"/>
                </a:solidFill>
                <a:latin typeface="Century Gothic" charset="0"/>
              </a:rPr>
              <a:t>-requires the assembly to follow the agenda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One member may call for the orders of the day, </a:t>
            </a:r>
            <a:r>
              <a:rPr lang="en-US" i="1">
                <a:solidFill>
                  <a:srgbClr val="000090"/>
                </a:solidFill>
                <a:latin typeface="Century Gothic" charset="0"/>
              </a:rPr>
              <a:t>however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Requires agenda to be formally adopted, which the HOD doesn</a:t>
            </a:r>
            <a:r>
              <a:rPr lang="ja-JP" altLang="en-US">
                <a:solidFill>
                  <a:srgbClr val="000090"/>
                </a:solidFill>
                <a:latin typeface="Century Gothic" charset="0"/>
              </a:rPr>
              <a:t>’</a:t>
            </a:r>
            <a:r>
              <a:rPr lang="en-US" altLang="ja-JP">
                <a:solidFill>
                  <a:srgbClr val="000090"/>
                </a:solidFill>
                <a:latin typeface="Century Gothic" charset="0"/>
              </a:rPr>
              <a:t>t do</a:t>
            </a:r>
          </a:p>
          <a:p>
            <a:pPr lvl="1" eaLnBrk="1" hangingPunct="1">
              <a:buFont typeface="Wingdings" charset="0"/>
              <a:buChar char="v"/>
            </a:pPr>
            <a:r>
              <a:rPr lang="ja-JP" altLang="en-US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>
                <a:solidFill>
                  <a:srgbClr val="000090"/>
                </a:solidFill>
                <a:latin typeface="Century Gothic" charset="0"/>
              </a:rPr>
              <a:t>I call for the orders of the day</a:t>
            </a:r>
            <a:r>
              <a:rPr lang="ja-JP" altLang="en-US">
                <a:solidFill>
                  <a:srgbClr val="000090"/>
                </a:solidFill>
                <a:latin typeface="Century Gothic" charset="0"/>
              </a:rPr>
              <a:t>”</a:t>
            </a:r>
            <a:r>
              <a:rPr lang="en-US" altLang="ja-JP">
                <a:solidFill>
                  <a:srgbClr val="000090"/>
                </a:solidFill>
                <a:latin typeface="Century Gothic" charset="0"/>
              </a:rPr>
              <a:t>-may interrupt speaker</a:t>
            </a:r>
          </a:p>
          <a:p>
            <a:pPr eaLnBrk="1" hangingPunct="1">
              <a:buFont typeface="Wingdings" charset="0"/>
              <a:buChar char="v"/>
            </a:pPr>
            <a:r>
              <a:rPr lang="en-US" sz="2000" b="1" i="1" u="sng">
                <a:solidFill>
                  <a:srgbClr val="000090"/>
                </a:solidFill>
                <a:latin typeface="Century Gothic" charset="0"/>
              </a:rPr>
              <a:t>Raise a question of privilege</a:t>
            </a:r>
            <a:r>
              <a:rPr lang="en-US" sz="2000">
                <a:solidFill>
                  <a:srgbClr val="000090"/>
                </a:solidFill>
                <a:latin typeface="Century Gothic" charset="0"/>
              </a:rPr>
              <a:t>-permits a request or main motion that relates to rights and privileges of the assembly-urgent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Delegate rises, </a:t>
            </a:r>
            <a:r>
              <a:rPr lang="ja-JP" altLang="en-US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>
                <a:solidFill>
                  <a:srgbClr val="000090"/>
                </a:solidFill>
                <a:latin typeface="Century Gothic" charset="0"/>
              </a:rPr>
              <a:t>Mister/Madame Speaker, I rise to a question of privilege</a:t>
            </a:r>
            <a:r>
              <a:rPr lang="ja-JP" altLang="en-US">
                <a:solidFill>
                  <a:srgbClr val="000090"/>
                </a:solidFill>
                <a:latin typeface="Century Gothic" charset="0"/>
              </a:rPr>
              <a:t>”</a:t>
            </a:r>
            <a:endParaRPr lang="en-US" altLang="ja-JP">
              <a:solidFill>
                <a:srgbClr val="000090"/>
              </a:solidFill>
              <a:latin typeface="Century Gothic" charset="0"/>
            </a:endParaRP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Speaker:  </a:t>
            </a:r>
            <a:r>
              <a:rPr lang="ja-JP" altLang="en-US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>
                <a:solidFill>
                  <a:srgbClr val="000090"/>
                </a:solidFill>
                <a:latin typeface="Century Gothic" charset="0"/>
              </a:rPr>
              <a:t>State your question of privilege.</a:t>
            </a:r>
            <a:r>
              <a:rPr lang="ja-JP" altLang="en-US">
                <a:solidFill>
                  <a:srgbClr val="000090"/>
                </a:solidFill>
                <a:latin typeface="Century Gothic" charset="0"/>
              </a:rPr>
              <a:t>”</a:t>
            </a:r>
            <a:r>
              <a:rPr lang="en-US" altLang="ja-JP">
                <a:solidFill>
                  <a:srgbClr val="000090"/>
                </a:solidFill>
                <a:latin typeface="Century Gothic" charset="0"/>
              </a:rPr>
              <a:t>  Member does so, Speaker rules</a:t>
            </a:r>
          </a:p>
          <a:p>
            <a:pPr eaLnBrk="1" hangingPunct="1">
              <a:buFont typeface="Wingdings" charset="0"/>
              <a:buChar char="v"/>
            </a:pPr>
            <a:r>
              <a:rPr lang="en-US" sz="2000" b="1" i="1" u="sng">
                <a:solidFill>
                  <a:srgbClr val="000090"/>
                </a:solidFill>
                <a:latin typeface="Century Gothic" charset="0"/>
              </a:rPr>
              <a:t>Recess</a:t>
            </a:r>
            <a:r>
              <a:rPr lang="en-US" sz="2000">
                <a:solidFill>
                  <a:srgbClr val="000090"/>
                </a:solidFill>
                <a:latin typeface="Century Gothic" charset="0"/>
              </a:rPr>
              <a:t>-moves immediate short intermission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Amendable only as to length of recess-amendment undebatable</a:t>
            </a:r>
          </a:p>
          <a:p>
            <a:pPr eaLnBrk="1" hangingPunct="1">
              <a:buFont typeface="Wingdings" charset="0"/>
              <a:buChar char="v"/>
            </a:pPr>
            <a:r>
              <a:rPr lang="en-US" sz="2000" b="1" i="1" u="sng">
                <a:solidFill>
                  <a:srgbClr val="000090"/>
                </a:solidFill>
                <a:latin typeface="Century Gothic" charset="0"/>
              </a:rPr>
              <a:t>Adjourn</a:t>
            </a:r>
            <a:r>
              <a:rPr lang="en-US" sz="2000">
                <a:solidFill>
                  <a:srgbClr val="000090"/>
                </a:solidFill>
                <a:latin typeface="Century Gothic" charset="0"/>
              </a:rPr>
              <a:t>-moves immediate adjournment </a:t>
            </a:r>
          </a:p>
          <a:p>
            <a:pPr eaLnBrk="1" hangingPunct="1">
              <a:buFont typeface="Wingdings" charset="0"/>
              <a:buChar char="v"/>
            </a:pPr>
            <a:r>
              <a:rPr lang="en-US" sz="2000" b="1" i="1" u="sng">
                <a:solidFill>
                  <a:srgbClr val="000090"/>
                </a:solidFill>
                <a:latin typeface="Century Gothic" charset="0"/>
              </a:rPr>
              <a:t>Fix the time to which to adjourn</a:t>
            </a:r>
            <a:r>
              <a:rPr lang="en-US" sz="2000">
                <a:solidFill>
                  <a:srgbClr val="000090"/>
                </a:solidFill>
                <a:latin typeface="Century Gothic" charset="0"/>
              </a:rPr>
              <a:t>-sets time for future session</a:t>
            </a:r>
          </a:p>
          <a:p>
            <a:pPr eaLnBrk="1" hangingPunct="1">
              <a:buFont typeface="Arial" charset="0"/>
              <a:buNone/>
            </a:pPr>
            <a:endParaRPr lang="en-US" sz="2000">
              <a:solidFill>
                <a:srgbClr val="000090"/>
              </a:solidFill>
              <a:latin typeface="Century 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24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Motions that bring a question again before the assembly</a:t>
            </a:r>
            <a:b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</a:b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#=2/3 vote needed for adoption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v"/>
            </a:pPr>
            <a:r>
              <a:rPr lang="en-US" sz="2000" b="1" i="1" u="sng">
                <a:solidFill>
                  <a:srgbClr val="000090"/>
                </a:solidFill>
                <a:latin typeface="Century Gothic" charset="0"/>
              </a:rPr>
              <a:t>Take from the table</a:t>
            </a:r>
            <a:r>
              <a:rPr lang="en-US" sz="2000">
                <a:solidFill>
                  <a:srgbClr val="000090"/>
                </a:solidFill>
                <a:latin typeface="Century Gothic" charset="0"/>
              </a:rPr>
              <a:t>-resume consideration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Moved when no business pending</a:t>
            </a:r>
          </a:p>
          <a:p>
            <a:pPr eaLnBrk="1" hangingPunct="1">
              <a:buFont typeface="Wingdings" charset="0"/>
              <a:buChar char="v"/>
            </a:pPr>
            <a:r>
              <a:rPr lang="en-US" sz="2000" b="1" i="1" u="sng">
                <a:solidFill>
                  <a:srgbClr val="000090"/>
                </a:solidFill>
                <a:latin typeface="Century Gothic" charset="0"/>
              </a:rPr>
              <a:t>Rescind, or Amend Something Previously Adopted</a:t>
            </a:r>
            <a:r>
              <a:rPr lang="en-US" sz="2000" baseline="30000">
                <a:solidFill>
                  <a:srgbClr val="000090"/>
                </a:solidFill>
                <a:latin typeface="Century Gothic" charset="0"/>
              </a:rPr>
              <a:t>#</a:t>
            </a:r>
            <a:r>
              <a:rPr lang="en-US" sz="2000">
                <a:solidFill>
                  <a:srgbClr val="000090"/>
                </a:solidFill>
                <a:latin typeface="Century Gothic" charset="0"/>
              </a:rPr>
              <a:t>-if adopted, allows assembly to change an action previously taken or ordered </a:t>
            </a:r>
          </a:p>
          <a:p>
            <a:pPr eaLnBrk="1" hangingPunct="1">
              <a:buFont typeface="Wingdings" charset="0"/>
              <a:buChar char="v"/>
            </a:pPr>
            <a:r>
              <a:rPr lang="en-US" sz="2000" b="1" i="1" u="sng">
                <a:solidFill>
                  <a:srgbClr val="000090"/>
                </a:solidFill>
                <a:latin typeface="Century Gothic" charset="0"/>
              </a:rPr>
              <a:t>Discharge a committee</a:t>
            </a:r>
            <a:r>
              <a:rPr lang="en-US" sz="2000" baseline="30000">
                <a:solidFill>
                  <a:srgbClr val="000090"/>
                </a:solidFill>
                <a:latin typeface="Century Gothic" charset="0"/>
              </a:rPr>
              <a:t>#</a:t>
            </a:r>
            <a:r>
              <a:rPr lang="en-US" sz="2000">
                <a:solidFill>
                  <a:srgbClr val="000090"/>
                </a:solidFill>
                <a:latin typeface="Century Gothic" charset="0"/>
              </a:rPr>
              <a:t>-takes matter out of committee</a:t>
            </a:r>
            <a:r>
              <a:rPr lang="ja-JP" altLang="en-US" sz="2000">
                <a:solidFill>
                  <a:srgbClr val="000090"/>
                </a:solidFill>
                <a:latin typeface="Century Gothic" charset="0"/>
              </a:rPr>
              <a:t>’</a:t>
            </a:r>
            <a:r>
              <a:rPr lang="en-US" altLang="ja-JP" sz="2000">
                <a:solidFill>
                  <a:srgbClr val="000090"/>
                </a:solidFill>
                <a:latin typeface="Century Gothic" charset="0"/>
              </a:rPr>
              <a:t>s hands 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Dissolves a special committee, but not a standing committee</a:t>
            </a:r>
          </a:p>
          <a:p>
            <a:pPr eaLnBrk="1" hangingPunct="1">
              <a:buFont typeface="Wingdings" charset="0"/>
              <a:buChar char="v"/>
            </a:pPr>
            <a:r>
              <a:rPr lang="en-US" sz="2000" b="1" i="1" u="sng">
                <a:solidFill>
                  <a:srgbClr val="000090"/>
                </a:solidFill>
                <a:latin typeface="Century Gothic" charset="0"/>
              </a:rPr>
              <a:t>Reconsider</a:t>
            </a:r>
            <a:r>
              <a:rPr lang="en-US" sz="2000">
                <a:solidFill>
                  <a:srgbClr val="000090"/>
                </a:solidFill>
                <a:latin typeface="Century Gothic" charset="0"/>
              </a:rPr>
              <a:t>-allows assembly to further consider a motion already voted upon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Within a limited time, and without notice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Many special rules apply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24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Incidental Motions</a:t>
            </a:r>
            <a:b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</a:b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#=2/3 vote  U=undebatable  I=may interrupt 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2000" b="1" i="1" u="sng" dirty="0" smtClean="0">
                <a:solidFill>
                  <a:srgbClr val="000090"/>
                </a:solidFill>
                <a:ea typeface="+mn-ea"/>
                <a:cs typeface="+mn-cs"/>
              </a:rPr>
              <a:t>Point of </a:t>
            </a:r>
            <a:r>
              <a:rPr lang="en-US" sz="2000" b="1" i="1" u="sng" dirty="0" err="1" smtClean="0">
                <a:solidFill>
                  <a:srgbClr val="000090"/>
                </a:solidFill>
                <a:ea typeface="+mn-ea"/>
                <a:cs typeface="+mn-cs"/>
              </a:rPr>
              <a:t>Order</a:t>
            </a:r>
            <a:r>
              <a:rPr lang="en-US" sz="2000" baseline="30000" dirty="0" err="1" smtClean="0">
                <a:solidFill>
                  <a:srgbClr val="000090"/>
                </a:solidFill>
                <a:ea typeface="+mn-ea"/>
                <a:cs typeface="+mn-cs"/>
              </a:rPr>
              <a:t>U</a:t>
            </a:r>
            <a:r>
              <a:rPr lang="en-US" sz="2000" baseline="30000" dirty="0" smtClean="0">
                <a:solidFill>
                  <a:srgbClr val="000090"/>
                </a:solidFill>
                <a:ea typeface="+mn-ea"/>
                <a:cs typeface="+mn-cs"/>
              </a:rPr>
              <a:t>, I</a:t>
            </a:r>
            <a:r>
              <a:rPr lang="en-US" sz="2000" dirty="0" smtClean="0">
                <a:solidFill>
                  <a:srgbClr val="000090"/>
                </a:solidFill>
                <a:ea typeface="+mn-ea"/>
                <a:cs typeface="+mn-cs"/>
              </a:rPr>
              <a:t>-requires Speaker to decide whether rules of assembly are being violated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2000" b="1" i="1" u="sng" dirty="0" smtClean="0">
                <a:solidFill>
                  <a:srgbClr val="000090"/>
                </a:solidFill>
                <a:ea typeface="+mn-ea"/>
                <a:cs typeface="+mn-cs"/>
              </a:rPr>
              <a:t>Requests and Inquiries</a:t>
            </a:r>
            <a:r>
              <a:rPr lang="en-US" sz="2000" dirty="0" smtClean="0">
                <a:solidFill>
                  <a:srgbClr val="000090"/>
                </a:solidFill>
                <a:ea typeface="+mn-ea"/>
                <a:cs typeface="+mn-cs"/>
              </a:rPr>
              <a:t>-member wishes to obtain information or ask permission of assembly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b="1" i="1" u="sng" dirty="0" smtClean="0">
                <a:solidFill>
                  <a:srgbClr val="000090"/>
                </a:solidFill>
                <a:ea typeface="+mn-ea"/>
              </a:rPr>
              <a:t>For Information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b="1" i="1" u="sng" dirty="0" smtClean="0">
                <a:solidFill>
                  <a:srgbClr val="000090"/>
                </a:solidFill>
                <a:ea typeface="+mn-ea"/>
              </a:rPr>
              <a:t>Parliamentary Inquiry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b="1" i="1" u="sng" dirty="0" smtClean="0">
                <a:solidFill>
                  <a:srgbClr val="000090"/>
                </a:solidFill>
                <a:ea typeface="+mn-ea"/>
              </a:rPr>
              <a:t>Permission to withdraw or modify a motion</a:t>
            </a:r>
            <a:r>
              <a:rPr lang="en-US" dirty="0" smtClean="0">
                <a:solidFill>
                  <a:srgbClr val="000090"/>
                </a:solidFill>
                <a:ea typeface="+mn-ea"/>
              </a:rPr>
              <a:t> (when assembly has control)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b="1" i="1" u="sng" dirty="0" smtClean="0">
                <a:solidFill>
                  <a:srgbClr val="000090"/>
                </a:solidFill>
                <a:ea typeface="+mn-ea"/>
              </a:rPr>
              <a:t>To read papers</a:t>
            </a: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b="1" i="1" u="sng" dirty="0" smtClean="0">
                <a:solidFill>
                  <a:srgbClr val="000090"/>
                </a:solidFill>
                <a:ea typeface="+mn-ea"/>
              </a:rPr>
              <a:t>For Any Other Privilege</a:t>
            </a:r>
          </a:p>
          <a:p>
            <a:pPr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2000" b="1" i="1" u="sng" dirty="0" smtClean="0">
                <a:solidFill>
                  <a:srgbClr val="000090"/>
                </a:solidFill>
                <a:ea typeface="+mn-ea"/>
                <a:cs typeface="+mn-cs"/>
              </a:rPr>
              <a:t>Division of the Assembly</a:t>
            </a:r>
            <a:r>
              <a:rPr lang="en-US" sz="2000" dirty="0" smtClean="0">
                <a:solidFill>
                  <a:srgbClr val="000090"/>
                </a:solidFill>
                <a:ea typeface="+mn-ea"/>
                <a:cs typeface="+mn-cs"/>
              </a:rPr>
              <a:t>-calls for placard vote</a:t>
            </a:r>
            <a:endParaRPr lang="en-US" sz="2000" b="1" i="1" u="sng" dirty="0" smtClean="0">
              <a:solidFill>
                <a:srgbClr val="000090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2000" b="1" i="1" u="sng" dirty="0" smtClean="0">
                <a:solidFill>
                  <a:srgbClr val="000090"/>
                </a:solidFill>
                <a:ea typeface="+mn-ea"/>
                <a:cs typeface="+mn-cs"/>
              </a:rPr>
              <a:t>Appeal</a:t>
            </a:r>
            <a:r>
              <a:rPr lang="en-US" sz="2000" dirty="0" smtClean="0">
                <a:solidFill>
                  <a:srgbClr val="000090"/>
                </a:solidFill>
                <a:ea typeface="+mn-ea"/>
                <a:cs typeface="+mn-cs"/>
              </a:rPr>
              <a:t>-any two members can require matter ruled on by Speaker to be submitted to the assembly</a:t>
            </a:r>
            <a:endParaRPr lang="en-US" sz="2000" b="1" i="1" u="sng" dirty="0" smtClean="0">
              <a:solidFill>
                <a:srgbClr val="000090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2000" b="1" i="1" u="sng" dirty="0" smtClean="0">
                <a:solidFill>
                  <a:srgbClr val="000090"/>
                </a:solidFill>
                <a:ea typeface="+mn-ea"/>
                <a:cs typeface="+mn-cs"/>
              </a:rPr>
              <a:t>Division of a Question</a:t>
            </a:r>
            <a:r>
              <a:rPr lang="en-US" sz="2000" dirty="0" smtClean="0">
                <a:solidFill>
                  <a:srgbClr val="000090"/>
                </a:solidFill>
                <a:ea typeface="+mn-ea"/>
                <a:cs typeface="+mn-cs"/>
              </a:rPr>
              <a:t>-allows consideration of separate parts of a resolution or amendment</a:t>
            </a:r>
            <a:endParaRPr lang="en-US" sz="2000" b="1" i="1" u="sng" dirty="0" smtClean="0">
              <a:solidFill>
                <a:srgbClr val="000090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2000" b="1" i="1" u="sng" dirty="0" smtClean="0">
                <a:solidFill>
                  <a:srgbClr val="000090"/>
                </a:solidFill>
                <a:ea typeface="+mn-ea"/>
                <a:cs typeface="+mn-cs"/>
              </a:rPr>
              <a:t>Objection to Consideration of the Question</a:t>
            </a:r>
            <a:r>
              <a:rPr lang="en-US" sz="2000" dirty="0" smtClean="0">
                <a:solidFill>
                  <a:srgbClr val="000090"/>
                </a:solidFill>
                <a:ea typeface="+mn-ea"/>
                <a:cs typeface="+mn-cs"/>
              </a:rPr>
              <a:t>-prevents assembly from considering</a:t>
            </a:r>
            <a:endParaRPr lang="en-US" sz="2000" b="1" i="1" u="sng" dirty="0" smtClean="0">
              <a:solidFill>
                <a:srgbClr val="000090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r>
              <a:rPr lang="en-US" sz="2000" b="1" i="1" u="sng" dirty="0" smtClean="0">
                <a:solidFill>
                  <a:srgbClr val="000090"/>
                </a:solidFill>
                <a:ea typeface="+mn-ea"/>
                <a:cs typeface="+mn-cs"/>
              </a:rPr>
              <a:t>Consider Seriatim or by Paragraph</a:t>
            </a:r>
            <a:r>
              <a:rPr lang="en-US" sz="2000" dirty="0" smtClean="0">
                <a:solidFill>
                  <a:srgbClr val="000090"/>
                </a:solidFill>
                <a:ea typeface="+mn-ea"/>
                <a:cs typeface="+mn-cs"/>
              </a:rPr>
              <a:t>-useful when considering complex resolutions or bylaws amendments.  Each paragraph/section individually dealt with, then whole opened for amendment</a:t>
            </a:r>
            <a:endParaRPr lang="en-US" sz="2000" b="1" i="1" u="sng" dirty="0" smtClean="0">
              <a:solidFill>
                <a:srgbClr val="000090"/>
              </a:solidFill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Wingdings" charset="2"/>
              <a:buChar char="v"/>
              <a:defRPr/>
            </a:pPr>
            <a:endParaRPr lang="en-US" b="1" i="1" u="sng" dirty="0" smtClean="0">
              <a:solidFill>
                <a:srgbClr val="000090"/>
              </a:solidFill>
              <a:ea typeface="+mn-ea"/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Courier New" pitchFamily="49" charset="0"/>
              <a:buNone/>
              <a:defRPr/>
            </a:pPr>
            <a:endParaRPr lang="en-US" dirty="0" smtClean="0">
              <a:solidFill>
                <a:srgbClr val="000090"/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24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Executive Session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Is a matter of privilege for the assembly</a:t>
            </a:r>
          </a:p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Usually used for BOD reports or sensitive matters wished to be kept secret (finance, discipline)</a:t>
            </a:r>
          </a:p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Attended by invited/authorized members, special guests</a:t>
            </a:r>
          </a:p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Minutes are not kept per AARC policy</a:t>
            </a:r>
          </a:p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No notes may be taken</a:t>
            </a:r>
          </a:p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Recording is not permitted</a:t>
            </a:r>
          </a:p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Members must maintain confidentiality or face disciplinary procedures</a:t>
            </a:r>
          </a:p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Close laptops, do not use cellphones for ANY purpose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24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Introduction to Parliamentary Procedure	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Purpose: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Review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Parliamentary principles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Motions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The basics of parliamentary procedure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Executive session</a:t>
            </a:r>
            <a:endParaRPr lang="en-US">
              <a:solidFill>
                <a:srgbClr val="000090"/>
              </a:solidFill>
              <a:latin typeface="Century Gothic" charset="0"/>
            </a:endParaRP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Allow Delegates to participate in House of Delegates (HOD) processes correctly and effectively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24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Principles of Parliamentary Law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Parliamentary Principles of a Deliberative Assembly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The majority rules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The rights of a minority must be protected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The minority has a right to be heard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Customs of formality are observed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Rules of debate are followed</a:t>
            </a:r>
          </a:p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General rules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Address all comments to the Speaker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Refer to others in the 3</a:t>
            </a:r>
            <a:r>
              <a:rPr lang="en-US" baseline="30000">
                <a:solidFill>
                  <a:srgbClr val="000090"/>
                </a:solidFill>
                <a:latin typeface="Century Gothic" charset="0"/>
              </a:rPr>
              <a:t>rd</a:t>
            </a:r>
            <a:r>
              <a:rPr lang="en-US">
                <a:solidFill>
                  <a:srgbClr val="000090"/>
                </a:solidFill>
                <a:latin typeface="Century Gothic" charset="0"/>
              </a:rPr>
              <a:t> person (ex., </a:t>
            </a:r>
            <a:r>
              <a:rPr lang="ja-JP" altLang="en-US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>
                <a:solidFill>
                  <a:srgbClr val="000090"/>
                </a:solidFill>
                <a:latin typeface="Century Gothic" charset="0"/>
              </a:rPr>
              <a:t>the Delegate from Colorado</a:t>
            </a:r>
            <a:r>
              <a:rPr lang="ja-JP" altLang="en-US">
                <a:solidFill>
                  <a:srgbClr val="000090"/>
                </a:solidFill>
                <a:latin typeface="Century Gothic" charset="0"/>
              </a:rPr>
              <a:t>”</a:t>
            </a:r>
            <a:r>
              <a:rPr lang="en-US" altLang="ja-JP">
                <a:solidFill>
                  <a:srgbClr val="000090"/>
                </a:solidFill>
                <a:latin typeface="Century Gothic" charset="0"/>
              </a:rPr>
              <a:t>)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Debate the issue, not the person or personality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Be respectful of the assembly</a:t>
            </a:r>
            <a:r>
              <a:rPr lang="ja-JP" altLang="en-US">
                <a:solidFill>
                  <a:srgbClr val="000090"/>
                </a:solidFill>
                <a:latin typeface="Century Gothic" charset="0"/>
              </a:rPr>
              <a:t>’</a:t>
            </a:r>
            <a:r>
              <a:rPr lang="en-US" altLang="ja-JP">
                <a:solidFill>
                  <a:srgbClr val="000090"/>
                </a:solidFill>
                <a:latin typeface="Century Gothic" charset="0"/>
              </a:rPr>
              <a:t>s time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Do NOT conduct personal business during the meeting: put away your cell phones, use laptops only for the official business of the House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Do not carry on side conversations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24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Principles of Parliamentary Law in a Deliberative Assembly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Majority vote is determined by number of votes cast-one greater than tie or fractional vote</a:t>
            </a:r>
          </a:p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In case of a tie vote, the motion is lost</a:t>
            </a:r>
          </a:p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A 2/3 vote or greater is required when the assembly: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Suspends or modifies a rule of order previously adopted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Prevents introduction of a question for consideration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Closes, limits, or extends the limits of debate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Closes nominations or the polls</a:t>
            </a:r>
          </a:p>
          <a:p>
            <a:pPr lvl="1" eaLnBrk="1" hangingPunct="1">
              <a:buFont typeface="Wingdings" charset="0"/>
              <a:buChar char="v"/>
            </a:pPr>
            <a:endParaRPr lang="en-US">
              <a:solidFill>
                <a:srgbClr val="000090"/>
              </a:solidFill>
              <a:latin typeface="Century 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24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Motions and Classes of Motions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Main Motion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A motion is the way in which business is brought before the assembly and is a proposal that the assembly take action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200">
                <a:solidFill>
                  <a:srgbClr val="000090"/>
                </a:solidFill>
                <a:latin typeface="Century Gothic" charset="0"/>
              </a:rPr>
              <a:t>An original main motion introduces a substantive question as a NEW subject</a:t>
            </a:r>
          </a:p>
          <a:p>
            <a:pPr lvl="3" eaLnBrk="1" hangingPunct="1">
              <a:buFont typeface="Wingdings" charset="0"/>
              <a:buChar char="v"/>
            </a:pPr>
            <a:r>
              <a:rPr lang="ja-JP" altLang="en-US" sz="12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200">
                <a:solidFill>
                  <a:srgbClr val="000090"/>
                </a:solidFill>
                <a:latin typeface="Century Gothic" charset="0"/>
              </a:rPr>
              <a:t>I move. . . </a:t>
            </a:r>
            <a:r>
              <a:rPr lang="ja-JP" altLang="en-US" sz="12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200">
                <a:solidFill>
                  <a:srgbClr val="000090"/>
                </a:solidFill>
                <a:latin typeface="Century Gothic" charset="0"/>
              </a:rPr>
              <a:t>; </a:t>
            </a:r>
            <a:r>
              <a:rPr lang="ja-JP" altLang="en-US" sz="12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200">
                <a:solidFill>
                  <a:srgbClr val="000090"/>
                </a:solidFill>
                <a:latin typeface="Century Gothic" charset="0"/>
              </a:rPr>
              <a:t>Resolved, that</a:t>
            </a:r>
            <a:r>
              <a:rPr lang="ja-JP" altLang="en-US" sz="1200">
                <a:solidFill>
                  <a:srgbClr val="000090"/>
                </a:solidFill>
                <a:latin typeface="Century Gothic" charset="0"/>
              </a:rPr>
              <a:t>”</a:t>
            </a:r>
            <a:r>
              <a:rPr lang="en-US" altLang="ja-JP" sz="1200">
                <a:solidFill>
                  <a:srgbClr val="000090"/>
                </a:solidFill>
                <a:latin typeface="Century Gothic" charset="0"/>
              </a:rPr>
              <a:t> (Used for resolutions, lengthy motions, committee reports)</a:t>
            </a:r>
          </a:p>
          <a:p>
            <a:pPr lvl="3" eaLnBrk="1" hangingPunct="1">
              <a:buFont typeface="Wingdings" charset="0"/>
              <a:buChar char="v"/>
            </a:pPr>
            <a:r>
              <a:rPr lang="en-US" sz="1200">
                <a:solidFill>
                  <a:srgbClr val="000090"/>
                </a:solidFill>
                <a:latin typeface="Century Gothic" charset="0"/>
              </a:rPr>
              <a:t>Incorrect:  </a:t>
            </a:r>
            <a:r>
              <a:rPr lang="ja-JP" altLang="en-US" sz="12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200">
                <a:solidFill>
                  <a:srgbClr val="000090"/>
                </a:solidFill>
                <a:latin typeface="Century Gothic" charset="0"/>
              </a:rPr>
              <a:t>I motion that</a:t>
            </a:r>
            <a:r>
              <a:rPr lang="ja-JP" altLang="en-US" sz="1200">
                <a:solidFill>
                  <a:srgbClr val="000090"/>
                </a:solidFill>
                <a:latin typeface="Century Gothic" charset="0"/>
              </a:rPr>
              <a:t>”</a:t>
            </a:r>
            <a:r>
              <a:rPr lang="en-US" altLang="ja-JP" sz="1200">
                <a:solidFill>
                  <a:srgbClr val="000090"/>
                </a:solidFill>
                <a:latin typeface="Century Gothic" charset="0"/>
              </a:rPr>
              <a:t>; </a:t>
            </a:r>
            <a:r>
              <a:rPr lang="ja-JP" altLang="en-US" sz="12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200">
                <a:solidFill>
                  <a:srgbClr val="000090"/>
                </a:solidFill>
                <a:latin typeface="Century Gothic" charset="0"/>
              </a:rPr>
              <a:t>I</a:t>
            </a:r>
            <a:r>
              <a:rPr lang="ja-JP" altLang="en-US" sz="1200">
                <a:solidFill>
                  <a:srgbClr val="000090"/>
                </a:solidFill>
                <a:latin typeface="Century Gothic" charset="0"/>
              </a:rPr>
              <a:t>’</a:t>
            </a:r>
            <a:r>
              <a:rPr lang="en-US" altLang="ja-JP" sz="1200">
                <a:solidFill>
                  <a:srgbClr val="000090"/>
                </a:solidFill>
                <a:latin typeface="Century Gothic" charset="0"/>
              </a:rPr>
              <a:t>d like to move that</a:t>
            </a:r>
            <a:r>
              <a:rPr lang="ja-JP" altLang="en-US" sz="1200">
                <a:solidFill>
                  <a:srgbClr val="000090"/>
                </a:solidFill>
                <a:latin typeface="Century Gothic" charset="0"/>
              </a:rPr>
              <a:t>”</a:t>
            </a:r>
            <a:endParaRPr lang="en-US" altLang="ja-JP" sz="1400">
              <a:solidFill>
                <a:srgbClr val="000090"/>
              </a:solidFill>
              <a:latin typeface="Century Gothic" charset="0"/>
            </a:endParaRPr>
          </a:p>
          <a:p>
            <a:pPr lvl="3" eaLnBrk="1" hangingPunct="1">
              <a:buFont typeface="Wingdings" charset="0"/>
              <a:buChar char="v"/>
            </a:pPr>
            <a:r>
              <a:rPr lang="en-US" sz="1200">
                <a:solidFill>
                  <a:srgbClr val="000090"/>
                </a:solidFill>
                <a:latin typeface="Century Gothic" charset="0"/>
              </a:rPr>
              <a:t>Motions should be concise, well thought out</a:t>
            </a:r>
          </a:p>
          <a:p>
            <a:pPr lvl="3" eaLnBrk="1" hangingPunct="1">
              <a:buFont typeface="Wingdings" charset="0"/>
              <a:buChar char="v"/>
            </a:pPr>
            <a:r>
              <a:rPr lang="en-US" sz="1200">
                <a:solidFill>
                  <a:srgbClr val="000090"/>
                </a:solidFill>
                <a:latin typeface="Century Gothic" charset="0"/>
              </a:rPr>
              <a:t>Needs a second</a:t>
            </a:r>
          </a:p>
          <a:p>
            <a:pPr lvl="3" eaLnBrk="1" hangingPunct="1">
              <a:buFont typeface="Wingdings" charset="0"/>
              <a:buChar char="v"/>
            </a:pPr>
            <a:r>
              <a:rPr lang="en-US" sz="1200">
                <a:solidFill>
                  <a:srgbClr val="000090"/>
                </a:solidFill>
                <a:latin typeface="Century Gothic" charset="0"/>
              </a:rPr>
              <a:t>Motions should be submitted in writing to the Secretary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200">
                <a:solidFill>
                  <a:srgbClr val="000090"/>
                </a:solidFill>
                <a:latin typeface="Century Gothic" charset="0"/>
              </a:rPr>
              <a:t>An incidental main motion is a main motion that is incidental to or relates to the business of the assembly, or it</a:t>
            </a:r>
            <a:r>
              <a:rPr lang="ja-JP" altLang="en-US" sz="1200">
                <a:solidFill>
                  <a:srgbClr val="000090"/>
                </a:solidFill>
                <a:latin typeface="Century Gothic" charset="0"/>
              </a:rPr>
              <a:t>’</a:t>
            </a:r>
            <a:r>
              <a:rPr lang="en-US" altLang="ja-JP" sz="1200">
                <a:solidFill>
                  <a:srgbClr val="000090"/>
                </a:solidFill>
                <a:latin typeface="Century Gothic" charset="0"/>
              </a:rPr>
              <a:t>s past or future action</a:t>
            </a:r>
          </a:p>
          <a:p>
            <a:pPr lvl="3" eaLnBrk="1" hangingPunct="1">
              <a:buFont typeface="Wingdings" charset="0"/>
              <a:buChar char="v"/>
            </a:pPr>
            <a:r>
              <a:rPr lang="en-US" sz="1200">
                <a:solidFill>
                  <a:srgbClr val="000090"/>
                </a:solidFill>
                <a:latin typeface="Century Gothic" charset="0"/>
              </a:rPr>
              <a:t>Proposed only when no business is pending</a:t>
            </a:r>
          </a:p>
          <a:p>
            <a:pPr lvl="3" eaLnBrk="1" hangingPunct="1">
              <a:buFont typeface="Wingdings" charset="0"/>
              <a:buChar char="v"/>
            </a:pPr>
            <a:r>
              <a:rPr lang="en-US" sz="1200">
                <a:solidFill>
                  <a:srgbClr val="000090"/>
                </a:solidFill>
                <a:latin typeface="Century Gothic" charset="0"/>
              </a:rPr>
              <a:t>Does NOT introduce a new substantive matter</a:t>
            </a:r>
          </a:p>
          <a:p>
            <a:pPr lvl="3" eaLnBrk="1" hangingPunct="1">
              <a:buFont typeface="Wingdings" charset="0"/>
              <a:buChar char="v"/>
            </a:pPr>
            <a:r>
              <a:rPr lang="en-US" sz="1200">
                <a:solidFill>
                  <a:srgbClr val="000090"/>
                </a:solidFill>
                <a:latin typeface="Century Gothic" charset="0"/>
              </a:rPr>
              <a:t>May relate to procedure, without reference to an item of business</a:t>
            </a:r>
          </a:p>
          <a:p>
            <a:pPr lvl="3" eaLnBrk="1" hangingPunct="1">
              <a:buFont typeface="Wingdings" charset="0"/>
              <a:buChar char="v"/>
            </a:pPr>
            <a:r>
              <a:rPr lang="en-US" sz="1200">
                <a:solidFill>
                  <a:srgbClr val="000090"/>
                </a:solidFill>
                <a:latin typeface="Century Gothic" charset="0"/>
              </a:rPr>
              <a:t>Example: </a:t>
            </a:r>
            <a:r>
              <a:rPr lang="ja-JP" altLang="en-US" sz="12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200">
                <a:solidFill>
                  <a:srgbClr val="000090"/>
                </a:solidFill>
                <a:latin typeface="Century Gothic" charset="0"/>
              </a:rPr>
              <a:t>I move that we take a recess in 20 minutes.</a:t>
            </a:r>
            <a:r>
              <a:rPr lang="ja-JP" altLang="en-US" sz="1200">
                <a:solidFill>
                  <a:srgbClr val="000090"/>
                </a:solidFill>
                <a:latin typeface="Century Gothic" charset="0"/>
              </a:rPr>
              <a:t>”</a:t>
            </a:r>
            <a:endParaRPr lang="en-US" altLang="ja-JP" sz="1200">
              <a:solidFill>
                <a:srgbClr val="000090"/>
              </a:solidFill>
              <a:latin typeface="Century Gothic" charset="0"/>
            </a:endParaRPr>
          </a:p>
          <a:p>
            <a:pPr lvl="1" eaLnBrk="1" hangingPunct="1"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Resolution-a form of original main motion; online form or committee reports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200">
                <a:solidFill>
                  <a:srgbClr val="000090"/>
                </a:solidFill>
                <a:latin typeface="Century Gothic" charset="0"/>
              </a:rPr>
              <a:t>Considered to have a second if from a committee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200">
                <a:solidFill>
                  <a:srgbClr val="000090"/>
                </a:solidFill>
                <a:latin typeface="Century Gothic" charset="0"/>
              </a:rPr>
              <a:t>Move directly into debate</a:t>
            </a:r>
          </a:p>
          <a:p>
            <a:pPr lvl="1" eaLnBrk="1" hangingPunct="1">
              <a:buFont typeface="Wingdings" charset="0"/>
              <a:buChar char="v"/>
            </a:pPr>
            <a:endParaRPr lang="en-US" sz="1400">
              <a:solidFill>
                <a:srgbClr val="000090"/>
              </a:solidFill>
              <a:latin typeface="Century Gothic" charset="0"/>
            </a:endParaRPr>
          </a:p>
          <a:p>
            <a:pPr lvl="3" eaLnBrk="1" hangingPunct="1">
              <a:buFont typeface="Wingdings" charset="0"/>
              <a:buChar char="v"/>
            </a:pPr>
            <a:endParaRPr lang="en-US" sz="1200">
              <a:solidFill>
                <a:srgbClr val="000090"/>
              </a:solidFill>
              <a:latin typeface="Century 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24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Motions and Classes of Motions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Secondary Motions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Subsidiary motions-assist the assembly in treating or disposing of a main motion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Have rank-All rank above main motion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Rank is known as precedence; ladder of precedence shows relative rank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Generally, a motion higher on the ladder may be moved or applied to lower ranking motions,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Those lower on the list may not be moved while a motion with higher precedence is pending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Exception: amend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Privileged motions-relate to urgent matters which, without debate, may interrupt consideration of anything else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Made while business is pending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Also have precedence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Do NOT relate to business at hand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24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Motions and Classes of Motions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Incidental motions-relate to the business at hand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Deal with questions of procedure arising out of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Another pending question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Another motion or item of business that it is desired to introduce, that has been made but not stated by Speaker, or that has just been pending</a:t>
            </a:r>
          </a:p>
          <a:p>
            <a:pPr lvl="2" eaLnBrk="1" hangingPunct="1"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Ex., </a:t>
            </a: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400">
                <a:solidFill>
                  <a:srgbClr val="000090"/>
                </a:solidFill>
                <a:latin typeface="Century Gothic" charset="0"/>
              </a:rPr>
              <a:t>Madame Speaker, I move that the Delegate from Minnesota be allowed to read the letter from the student who attended the last meeting.</a:t>
            </a: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”</a:t>
            </a:r>
            <a:endParaRPr lang="en-US" altLang="ja-JP" sz="1400">
              <a:solidFill>
                <a:srgbClr val="000090"/>
              </a:solidFill>
              <a:latin typeface="Century Gothic" charset="0"/>
            </a:endParaRP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Many are similar to subsidiary or privileged motions</a:t>
            </a:r>
          </a:p>
          <a:p>
            <a:pPr lvl="1" eaLnBrk="1" hangingPunct="1">
              <a:buFont typeface="Wingdings" charset="0"/>
              <a:buChar char="v"/>
            </a:pPr>
            <a:r>
              <a:rPr lang="en-US">
                <a:solidFill>
                  <a:srgbClr val="000090"/>
                </a:solidFill>
                <a:latin typeface="Century Gothic" charset="0"/>
              </a:rPr>
              <a:t>Do NOT have precedence</a:t>
            </a:r>
          </a:p>
          <a:p>
            <a:pPr lvl="1" eaLnBrk="1" hangingPunct="1">
              <a:buFont typeface="Courier New" charset="0"/>
              <a:buNone/>
            </a:pPr>
            <a:endParaRPr lang="en-US" sz="1400">
              <a:solidFill>
                <a:srgbClr val="000090"/>
              </a:solidFill>
              <a:latin typeface="Century 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24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Steps in handling a Motion		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Motion is made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I move. . .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Resolved, that. . .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On behalf of the Policy and Procedure Committee, I move the adoption of all changes to the Policy and Procedure Manual.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If the Speaker says he/she will entertain a motion to. . ., it is IMPROPER to say, </a:t>
            </a: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400">
                <a:solidFill>
                  <a:srgbClr val="000090"/>
                </a:solidFill>
                <a:latin typeface="Century Gothic" charset="0"/>
              </a:rPr>
              <a:t>So moved.</a:t>
            </a: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”</a:t>
            </a:r>
            <a:r>
              <a:rPr lang="en-US" altLang="ja-JP" sz="1400">
                <a:solidFill>
                  <a:srgbClr val="000090"/>
                </a:solidFill>
                <a:latin typeface="Century Gothic" charset="0"/>
              </a:rPr>
              <a:t> Rise and after recognition, go to the microphone and make the motion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Motion is seconded, if necessary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Member </a:t>
            </a: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400">
                <a:solidFill>
                  <a:srgbClr val="000090"/>
                </a:solidFill>
                <a:latin typeface="Century Gothic" charset="0"/>
              </a:rPr>
              <a:t>Second!</a:t>
            </a: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”</a:t>
            </a:r>
            <a:endParaRPr lang="en-US" altLang="ja-JP" sz="1400">
              <a:solidFill>
                <a:srgbClr val="000090"/>
              </a:solidFill>
              <a:latin typeface="Century Gothic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May be seconded from your seat without recognition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2000">
                <a:solidFill>
                  <a:srgbClr val="000090"/>
                </a:solidFill>
                <a:latin typeface="Century Gothic" charset="0"/>
              </a:rPr>
              <a:t>Speaker states question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Question is a parliamentary term that means </a:t>
            </a: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400">
                <a:solidFill>
                  <a:srgbClr val="000090"/>
                </a:solidFill>
                <a:latin typeface="Century Gothic" charset="0"/>
              </a:rPr>
              <a:t>the business before the assembly</a:t>
            </a: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”</a:t>
            </a:r>
            <a:endParaRPr lang="en-US" altLang="ja-JP" sz="1400">
              <a:solidFill>
                <a:srgbClr val="000090"/>
              </a:solidFill>
              <a:latin typeface="Century Gothic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Used interchangeably with the word motion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Speaker:  </a:t>
            </a: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400">
                <a:solidFill>
                  <a:srgbClr val="000090"/>
                </a:solidFill>
                <a:latin typeface="Century Gothic" charset="0"/>
              </a:rPr>
              <a:t>It is moved and seconded that. . .</a:t>
            </a: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”</a:t>
            </a:r>
            <a:r>
              <a:rPr lang="en-US" altLang="ja-JP" sz="1400">
                <a:solidFill>
                  <a:srgbClr val="000090"/>
                </a:solidFill>
                <a:latin typeface="Century Gothic" charset="0"/>
              </a:rPr>
              <a:t>  </a:t>
            </a: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400">
                <a:solidFill>
                  <a:srgbClr val="000090"/>
                </a:solidFill>
                <a:latin typeface="Century Gothic" charset="0"/>
              </a:rPr>
              <a:t>The question is on . . .</a:t>
            </a: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”</a:t>
            </a:r>
            <a:r>
              <a:rPr lang="en-US" altLang="ja-JP" sz="1400">
                <a:solidFill>
                  <a:srgbClr val="000090"/>
                </a:solidFill>
                <a:latin typeface="Century Gothic" charset="0"/>
              </a:rPr>
              <a:t> or </a:t>
            </a: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400">
                <a:solidFill>
                  <a:srgbClr val="000090"/>
                </a:solidFill>
                <a:latin typeface="Century Gothic" charset="0"/>
              </a:rPr>
              <a:t>The question is whether the House should. . .</a:t>
            </a: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”</a:t>
            </a:r>
            <a:r>
              <a:rPr lang="en-US" altLang="ja-JP" sz="1400">
                <a:solidFill>
                  <a:srgbClr val="000090"/>
                </a:solidFill>
                <a:latin typeface="Century Gothic" charset="0"/>
              </a:rPr>
              <a:t>. , then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400">
                <a:solidFill>
                  <a:srgbClr val="000090"/>
                </a:solidFill>
                <a:latin typeface="Century Gothic" charset="0"/>
              </a:rPr>
              <a:t>Are you ready for the question?</a:t>
            </a: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”</a:t>
            </a:r>
            <a:r>
              <a:rPr lang="en-US" altLang="ja-JP" sz="1400">
                <a:solidFill>
                  <a:srgbClr val="000090"/>
                </a:solidFill>
                <a:latin typeface="Century Gothic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400">
                <a:solidFill>
                  <a:srgbClr val="000090"/>
                </a:solidFill>
                <a:latin typeface="Century Gothic" charset="0"/>
              </a:rPr>
              <a:t>THE QUESTION IS NOW IN THE HANDS OF THE ASSEMBLY, NOT THE MOVER OF THE MOTION-no </a:t>
            </a: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400">
                <a:solidFill>
                  <a:srgbClr val="000090"/>
                </a:solidFill>
                <a:latin typeface="Century Gothic" charset="0"/>
              </a:rPr>
              <a:t>friendly amendment</a:t>
            </a:r>
            <a:r>
              <a:rPr lang="ja-JP" altLang="en-US" sz="1400">
                <a:solidFill>
                  <a:srgbClr val="000090"/>
                </a:solidFill>
                <a:latin typeface="Century Gothic" charset="0"/>
              </a:rPr>
              <a:t>”</a:t>
            </a:r>
            <a:r>
              <a:rPr lang="en-US" altLang="ja-JP" sz="1400">
                <a:solidFill>
                  <a:srgbClr val="000090"/>
                </a:solidFill>
                <a:latin typeface="Century Gothic" charset="0"/>
              </a:rPr>
              <a:t> is in order except by unanimous consent</a:t>
            </a:r>
            <a:endParaRPr lang="en-US" sz="1400">
              <a:solidFill>
                <a:srgbClr val="000090"/>
              </a:solidFill>
              <a:latin typeface="Century 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24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Steps in handling a Motion	 (cont</a:t>
            </a:r>
            <a:r>
              <a:rPr lang="ja-JP" alt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’</a:t>
            </a:r>
            <a:r>
              <a:rPr lang="en-US" sz="240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cs typeface="+mj-cs"/>
              </a:rPr>
              <a:t>d)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900">
                <a:solidFill>
                  <a:srgbClr val="000090"/>
                </a:solidFill>
                <a:latin typeface="Century Gothic" charset="0"/>
              </a:rPr>
              <a:t>Debate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500">
                <a:solidFill>
                  <a:srgbClr val="000090"/>
                </a:solidFill>
                <a:latin typeface="Century Gothic" charset="0"/>
              </a:rPr>
              <a:t>Member who made motion entitled to speak first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500">
                <a:solidFill>
                  <a:srgbClr val="000090"/>
                </a:solidFill>
                <a:latin typeface="Century Gothic" charset="0"/>
              </a:rPr>
              <a:t>May speak twice for 5 minutes each time unless motion adopted to extend/limit debate adopted OR assembly grants permission to speak again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500">
                <a:solidFill>
                  <a:srgbClr val="000090"/>
                </a:solidFill>
                <a:latin typeface="Century Gothic" charset="0"/>
              </a:rPr>
              <a:t>Do not move the Previous Question unless debate is becoming redundant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900">
                <a:solidFill>
                  <a:srgbClr val="000090"/>
                </a:solidFill>
                <a:latin typeface="Century Gothic" charset="0"/>
              </a:rPr>
              <a:t>Speaker puts the question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500">
                <a:solidFill>
                  <a:srgbClr val="000090"/>
                </a:solidFill>
                <a:latin typeface="Century Gothic" charset="0"/>
              </a:rPr>
              <a:t>Puts means states the immediately pending question as it will be voted on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500">
                <a:solidFill>
                  <a:srgbClr val="000090"/>
                </a:solidFill>
                <a:latin typeface="Century Gothic" charset="0"/>
              </a:rPr>
              <a:t>Speaker</a:t>
            </a:r>
            <a:r>
              <a:rPr lang="ja-JP" altLang="en-US" sz="1500">
                <a:solidFill>
                  <a:srgbClr val="000090"/>
                </a:solidFill>
                <a:latin typeface="Century Gothic" charset="0"/>
              </a:rPr>
              <a:t>”</a:t>
            </a:r>
            <a:r>
              <a:rPr lang="en-US" altLang="ja-JP" sz="1500">
                <a:solidFill>
                  <a:srgbClr val="000090"/>
                </a:solidFill>
                <a:latin typeface="Century Gothic" charset="0"/>
              </a:rPr>
              <a:t>  </a:t>
            </a:r>
            <a:r>
              <a:rPr lang="ja-JP" altLang="en-US" sz="15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500">
                <a:solidFill>
                  <a:srgbClr val="000090"/>
                </a:solidFill>
                <a:latin typeface="Century Gothic" charset="0"/>
              </a:rPr>
              <a:t>The question is on. . .Are you ready for the question? If the motion is adopted, . . .(this will happen).</a:t>
            </a:r>
            <a:r>
              <a:rPr lang="ja-JP" altLang="en-US" sz="1500">
                <a:solidFill>
                  <a:srgbClr val="000090"/>
                </a:solidFill>
                <a:latin typeface="Century Gothic" charset="0"/>
              </a:rPr>
              <a:t>”</a:t>
            </a:r>
            <a:endParaRPr lang="en-US" altLang="ja-JP" sz="1500">
              <a:solidFill>
                <a:srgbClr val="000090"/>
              </a:solidFill>
              <a:latin typeface="Century Gothic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500">
                <a:solidFill>
                  <a:srgbClr val="000090"/>
                </a:solidFill>
                <a:latin typeface="Century Gothic" charset="0"/>
              </a:rPr>
              <a:t>Exact wording is necessary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900">
                <a:solidFill>
                  <a:srgbClr val="000090"/>
                </a:solidFill>
                <a:latin typeface="Century Gothic" charset="0"/>
              </a:rPr>
              <a:t>Vote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500">
                <a:solidFill>
                  <a:srgbClr val="000090"/>
                </a:solidFill>
                <a:latin typeface="Century Gothic" charset="0"/>
              </a:rPr>
              <a:t>Speaker:  </a:t>
            </a:r>
            <a:r>
              <a:rPr lang="ja-JP" altLang="en-US" sz="15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500">
                <a:solidFill>
                  <a:srgbClr val="000090"/>
                </a:solidFill>
                <a:latin typeface="Century Gothic" charset="0"/>
              </a:rPr>
              <a:t>All those in favor, say </a:t>
            </a:r>
            <a:r>
              <a:rPr lang="ja-JP" altLang="en-US" sz="15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500">
                <a:solidFill>
                  <a:srgbClr val="000090"/>
                </a:solidFill>
                <a:latin typeface="Century Gothic" charset="0"/>
              </a:rPr>
              <a:t>Aye.</a:t>
            </a:r>
            <a:r>
              <a:rPr lang="ja-JP" altLang="en-US" sz="1500">
                <a:solidFill>
                  <a:srgbClr val="000090"/>
                </a:solidFill>
                <a:latin typeface="Century Gothic" charset="0"/>
              </a:rPr>
              <a:t>”</a:t>
            </a:r>
            <a:r>
              <a:rPr lang="en-US" altLang="ja-JP" sz="1500">
                <a:solidFill>
                  <a:srgbClr val="000090"/>
                </a:solidFill>
                <a:latin typeface="Century Gothic" charset="0"/>
              </a:rPr>
              <a:t>  All those opposed, say </a:t>
            </a:r>
            <a:r>
              <a:rPr lang="ja-JP" altLang="en-US" sz="15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500">
                <a:solidFill>
                  <a:srgbClr val="000090"/>
                </a:solidFill>
                <a:latin typeface="Century Gothic" charset="0"/>
              </a:rPr>
              <a:t>No.</a:t>
            </a:r>
            <a:r>
              <a:rPr lang="ja-JP" altLang="en-US" sz="1500">
                <a:solidFill>
                  <a:srgbClr val="000090"/>
                </a:solidFill>
                <a:latin typeface="Century Gothic" charset="0"/>
              </a:rPr>
              <a:t>”</a:t>
            </a:r>
            <a:endParaRPr lang="en-US" altLang="ja-JP" sz="1500">
              <a:solidFill>
                <a:srgbClr val="000090"/>
              </a:solidFill>
              <a:latin typeface="Century Gothic" charset="0"/>
            </a:endParaRPr>
          </a:p>
          <a:p>
            <a:pPr lvl="2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300">
                <a:solidFill>
                  <a:srgbClr val="000090"/>
                </a:solidFill>
                <a:latin typeface="Century Gothic" charset="0"/>
              </a:rPr>
              <a:t>Method of voting incluce:</a:t>
            </a:r>
          </a:p>
          <a:p>
            <a:pPr lvl="3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300">
                <a:solidFill>
                  <a:srgbClr val="000090"/>
                </a:solidFill>
                <a:latin typeface="Century Gothic" charset="0"/>
              </a:rPr>
              <a:t>Viva voce (voice)</a:t>
            </a:r>
          </a:p>
          <a:p>
            <a:pPr lvl="3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300">
                <a:solidFill>
                  <a:srgbClr val="000090"/>
                </a:solidFill>
                <a:latin typeface="Century Gothic" charset="0"/>
              </a:rPr>
              <a:t>Rising-placard vote used instead of having members rise</a:t>
            </a:r>
          </a:p>
          <a:p>
            <a:pPr lvl="4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300">
                <a:solidFill>
                  <a:srgbClr val="000090"/>
                </a:solidFill>
                <a:latin typeface="Century Gothic" charset="0"/>
              </a:rPr>
              <a:t>A single member may demand. Undebatable, no second necessary.</a:t>
            </a:r>
          </a:p>
          <a:p>
            <a:pPr lvl="3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300">
                <a:solidFill>
                  <a:srgbClr val="000090"/>
                </a:solidFill>
                <a:latin typeface="Century Gothic" charset="0"/>
              </a:rPr>
              <a:t>Counted rising-Speaker initiates or motion for such needs to be adopted</a:t>
            </a:r>
          </a:p>
          <a:p>
            <a:pPr lvl="3" eaLnBrk="1" hangingPunct="1">
              <a:lnSpc>
                <a:spcPct val="90000"/>
              </a:lnSpc>
              <a:buFont typeface="Wingdings" charset="0"/>
              <a:buChar char="v"/>
            </a:pPr>
            <a:r>
              <a:rPr lang="en-US" sz="1300">
                <a:solidFill>
                  <a:srgbClr val="000090"/>
                </a:solidFill>
                <a:latin typeface="Century Gothic" charset="0"/>
              </a:rPr>
              <a:t>Roll call- </a:t>
            </a:r>
            <a:r>
              <a:rPr lang="ja-JP" altLang="en-US" sz="1300">
                <a:solidFill>
                  <a:srgbClr val="000090"/>
                </a:solidFill>
                <a:latin typeface="Century Gothic" charset="0"/>
              </a:rPr>
              <a:t>“</a:t>
            </a:r>
            <a:r>
              <a:rPr lang="en-US" altLang="ja-JP" sz="1300">
                <a:solidFill>
                  <a:srgbClr val="000090"/>
                </a:solidFill>
                <a:latin typeface="Century Gothic" charset="0"/>
              </a:rPr>
              <a:t>poll</a:t>
            </a:r>
            <a:r>
              <a:rPr lang="ja-JP" altLang="en-US" sz="1300">
                <a:solidFill>
                  <a:srgbClr val="000090"/>
                </a:solidFill>
                <a:latin typeface="Century Gothic" charset="0"/>
              </a:rPr>
              <a:t>”</a:t>
            </a:r>
            <a:r>
              <a:rPr lang="en-US" altLang="ja-JP" sz="1300">
                <a:solidFill>
                  <a:srgbClr val="000090"/>
                </a:solidFill>
                <a:latin typeface="Century Gothic" charset="0"/>
              </a:rPr>
              <a:t> vote-weighted vote-one vote for each Active member in Affiliate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900">
              <a:solidFill>
                <a:srgbClr val="000090"/>
              </a:solidFill>
              <a:latin typeface="Century 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662</TotalTime>
  <Words>1768</Words>
  <Application>Microsoft Macintosh PowerPoint</Application>
  <PresentationFormat>On-screen Show (4:3)</PresentationFormat>
  <Paragraphs>164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Palatino Linotype</vt:lpstr>
      <vt:lpstr>ＭＳ Ｐゴシック</vt:lpstr>
      <vt:lpstr>Arial</vt:lpstr>
      <vt:lpstr>Century Gothic</vt:lpstr>
      <vt:lpstr>Courier New</vt:lpstr>
      <vt:lpstr>Calibri</vt:lpstr>
      <vt:lpstr>Wingdings</vt:lpstr>
      <vt:lpstr>Executive</vt:lpstr>
      <vt:lpstr>Introduction to Parliamentary Procedure</vt:lpstr>
      <vt:lpstr>Introduction to Parliamentary Procedure </vt:lpstr>
      <vt:lpstr>Principles of Parliamentary Law</vt:lpstr>
      <vt:lpstr>Principles of Parliamentary Law in a Deliberative Assembly</vt:lpstr>
      <vt:lpstr>Motions and Classes of Motions</vt:lpstr>
      <vt:lpstr>Motions and Classes of Motions</vt:lpstr>
      <vt:lpstr>Motions and Classes of Motions</vt:lpstr>
      <vt:lpstr>Steps in handling a Motion  </vt:lpstr>
      <vt:lpstr>Steps in handling a Motion  (cont’d)</vt:lpstr>
      <vt:lpstr>Steps in handling a Motion (cont’d)</vt:lpstr>
      <vt:lpstr>Subsidiary motions -lowest to highest precedence #=2/3 vote for adoption  U=undebatable</vt:lpstr>
      <vt:lpstr>Privileged motions (business pending)-lowest to highest All are undebatable; except call, all require majority vote</vt:lpstr>
      <vt:lpstr>Motions that bring a question again before the assembly #=2/3 vote needed for adoption</vt:lpstr>
      <vt:lpstr>Incidental Motions #=2/3 vote  U=undebatable  I=may interrupt member</vt:lpstr>
      <vt:lpstr>Executive 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Weaver</dc:creator>
  <cp:lastModifiedBy>Richard Weaver</cp:lastModifiedBy>
  <cp:revision>48</cp:revision>
  <dcterms:created xsi:type="dcterms:W3CDTF">2014-05-29T18:39:56Z</dcterms:created>
  <dcterms:modified xsi:type="dcterms:W3CDTF">2014-11-18T21:44:34Z</dcterms:modified>
</cp:coreProperties>
</file>