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7"/>
  </p:notesMasterIdLst>
  <p:sldIdLst>
    <p:sldId id="269" r:id="rId2"/>
    <p:sldId id="256" r:id="rId3"/>
    <p:sldId id="259" r:id="rId4"/>
    <p:sldId id="273" r:id="rId5"/>
    <p:sldId id="281" r:id="rId6"/>
    <p:sldId id="260" r:id="rId7"/>
    <p:sldId id="257" r:id="rId8"/>
    <p:sldId id="258" r:id="rId9"/>
    <p:sldId id="261" r:id="rId10"/>
    <p:sldId id="277" r:id="rId11"/>
    <p:sldId id="262" r:id="rId12"/>
    <p:sldId id="278" r:id="rId13"/>
    <p:sldId id="263" r:id="rId14"/>
    <p:sldId id="270" r:id="rId15"/>
    <p:sldId id="274" r:id="rId16"/>
    <p:sldId id="275" r:id="rId17"/>
    <p:sldId id="276" r:id="rId18"/>
    <p:sldId id="279" r:id="rId19"/>
    <p:sldId id="280" r:id="rId20"/>
    <p:sldId id="264" r:id="rId21"/>
    <p:sldId id="265" r:id="rId22"/>
    <p:sldId id="266" r:id="rId23"/>
    <p:sldId id="267" r:id="rId24"/>
    <p:sldId id="268"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75" d="100"/>
          <a:sy n="75" d="100"/>
        </p:scale>
        <p:origin x="-101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B7600-6A10-41CA-890B-AC129F29FD0B}" type="datetimeFigureOut">
              <a:rPr lang="en-US" smtClean="0"/>
              <a:pPr/>
              <a:t>6/30/2009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14AAC-22A8-4903-84B1-408D01CDDF7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0714AAC-22A8-4903-84B1-408D01CDDF76}"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0633C99-74A8-4300-9578-74F43D7E076E}" type="datetimeFigureOut">
              <a:rPr lang="en-US" smtClean="0"/>
              <a:pPr/>
              <a:t>6/30/2009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B57ED4-A4B4-4924-8E81-A9D78D887C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0633C99-74A8-4300-9578-74F43D7E076E}" type="datetimeFigureOut">
              <a:rPr lang="en-US" smtClean="0"/>
              <a:pPr/>
              <a:t>6/30/2009</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54B57ED4-A4B4-4924-8E81-A9D78D887C7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0633C99-74A8-4300-9578-74F43D7E076E}" type="datetimeFigureOut">
              <a:rPr lang="en-US" smtClean="0"/>
              <a:pPr/>
              <a:t>6/30/2009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54B57ED4-A4B4-4924-8E81-A9D78D887C79}"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0633C99-74A8-4300-9578-74F43D7E076E}" type="datetimeFigureOut">
              <a:rPr lang="en-US" smtClean="0"/>
              <a:pPr/>
              <a:t>6/30/2009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B57ED4-A4B4-4924-8E81-A9D78D887C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0633C99-74A8-4300-9578-74F43D7E076E}" type="datetimeFigureOut">
              <a:rPr lang="en-US" smtClean="0"/>
              <a:pPr/>
              <a:t>6/30/2009</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4B57ED4-A4B4-4924-8E81-A9D78D887C79}"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0633C99-74A8-4300-9578-74F43D7E076E}" type="datetimeFigureOut">
              <a:rPr lang="en-US" smtClean="0"/>
              <a:pPr/>
              <a:t>6/30/2009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54B57ED4-A4B4-4924-8E81-A9D78D887C7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Annual retreat to develop, implement and revise strategic plan</a:t>
            </a:r>
            <a:endParaRPr lang="en-US" dirty="0"/>
          </a:p>
        </p:txBody>
      </p:sp>
      <p:sp>
        <p:nvSpPr>
          <p:cNvPr id="3" name="Subtitle 2"/>
          <p:cNvSpPr>
            <a:spLocks noGrp="1"/>
          </p:cNvSpPr>
          <p:nvPr>
            <p:ph type="subTitle" idx="1"/>
          </p:nvPr>
        </p:nvSpPr>
        <p:spPr/>
        <p:txBody>
          <a:bodyPr/>
          <a:lstStyle/>
          <a:p>
            <a:pPr algn="ctr"/>
            <a:r>
              <a:rPr lang="en-US" dirty="0" smtClean="0"/>
              <a:t>Claire Aloan and Sheri Tooley-Peters</a:t>
            </a:r>
          </a:p>
          <a:p>
            <a:pPr algn="ctr"/>
            <a:r>
              <a:rPr lang="en-US" dirty="0" smtClean="0"/>
              <a:t>Delegate, New York</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378513"/>
          <a:ext cx="8077201" cy="6359487"/>
        </p:xfrm>
        <a:graphic>
          <a:graphicData uri="http://schemas.openxmlformats.org/drawingml/2006/table">
            <a:tbl>
              <a:tblPr/>
              <a:tblGrid>
                <a:gridCol w="1538804"/>
                <a:gridCol w="1125294"/>
                <a:gridCol w="917302"/>
                <a:gridCol w="646967"/>
                <a:gridCol w="1924417"/>
                <a:gridCol w="1924417"/>
              </a:tblGrid>
              <a:tr h="504840">
                <a:tc>
                  <a:txBody>
                    <a:bodyPr/>
                    <a:lstStyle/>
                    <a:p>
                      <a:pPr marL="0" marR="0">
                        <a:spcBef>
                          <a:spcPts val="0"/>
                        </a:spcBef>
                        <a:spcAft>
                          <a:spcPts val="0"/>
                        </a:spcAft>
                      </a:pPr>
                      <a:r>
                        <a:rPr lang="en-US" sz="1200" dirty="0">
                          <a:latin typeface="Times New Roman"/>
                          <a:ea typeface="Times New Roman"/>
                        </a:rPr>
                        <a:t>Goal</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Plan</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Responsible</a:t>
                      </a:r>
                    </a:p>
                    <a:p>
                      <a:pPr marL="0" marR="0">
                        <a:spcBef>
                          <a:spcPts val="0"/>
                        </a:spcBef>
                        <a:spcAft>
                          <a:spcPts val="0"/>
                        </a:spcAft>
                      </a:pPr>
                      <a:r>
                        <a:rPr lang="en-US" sz="1200" dirty="0">
                          <a:latin typeface="Times New Roman"/>
                          <a:ea typeface="Times New Roman"/>
                        </a:rPr>
                        <a:t>Party</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Timeline</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Measure</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Status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20">
                <a:tc rowSpan="8">
                  <a:txBody>
                    <a:bodyPr/>
                    <a:lstStyle/>
                    <a:p>
                      <a:pPr marL="0" marR="0">
                        <a:spcBef>
                          <a:spcPts val="0"/>
                        </a:spcBef>
                        <a:spcAft>
                          <a:spcPts val="0"/>
                        </a:spcAft>
                      </a:pPr>
                      <a:r>
                        <a:rPr lang="en-US" sz="1200">
                          <a:latin typeface="Times New Roman"/>
                          <a:ea typeface="Times New Roman"/>
                        </a:rPr>
                        <a:t>1.  Increase membership</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Personally recruit department managers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8">
                  <a:txBody>
                    <a:bodyPr/>
                    <a:lstStyle/>
                    <a:p>
                      <a:pPr marL="0" marR="0">
                        <a:spcBef>
                          <a:spcPts val="0"/>
                        </a:spcBef>
                        <a:spcAft>
                          <a:spcPts val="0"/>
                        </a:spcAft>
                      </a:pPr>
                      <a:r>
                        <a:rPr lang="en-US" sz="1200">
                          <a:latin typeface="Times New Roman"/>
                          <a:ea typeface="Times New Roman"/>
                        </a:rPr>
                        <a:t>Membership Committee</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By 2008</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Growth in manager memberships over time</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73120">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Improve membership discount program</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By 2007</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015">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Visit all RT employers in NYS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By 2009</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 completion of visits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015">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Communicate about member benefits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2007 and ongoing</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0015">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Develop a renewal program</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2007</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021">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Assess members regarding needs and services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2007 and ongoing</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5021">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Identify and understand non-members</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By 2009</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1031">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Develop a member recognition program</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2007</a:t>
                      </a: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8918" marR="389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NYSSRC Strategic Plan:  Initial Report 1/6/07</a:t>
            </a:r>
            <a:endParaRPr kumimoji="0" lang="en-US" sz="11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2007 progress</a:t>
            </a:r>
            <a:endParaRPr lang="en-US" dirty="0"/>
          </a:p>
        </p:txBody>
      </p:sp>
      <p:sp>
        <p:nvSpPr>
          <p:cNvPr id="3" name="Content Placeholder 2"/>
          <p:cNvSpPr>
            <a:spLocks noGrp="1"/>
          </p:cNvSpPr>
          <p:nvPr>
            <p:ph idx="1"/>
          </p:nvPr>
        </p:nvSpPr>
        <p:spPr/>
        <p:txBody>
          <a:bodyPr/>
          <a:lstStyle/>
          <a:p>
            <a:r>
              <a:rPr lang="en-US" dirty="0" smtClean="0"/>
              <a:t>Used goals to update policies and procedures</a:t>
            </a:r>
          </a:p>
          <a:p>
            <a:r>
              <a:rPr lang="en-US" dirty="0" smtClean="0"/>
              <a:t>Updated plan during June and September BOD meetings</a:t>
            </a:r>
          </a:p>
          <a:p>
            <a:r>
              <a:rPr lang="en-US" dirty="0" smtClean="0"/>
              <a:t>Determined needs for revision at 2008 retreat</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28600"/>
          <a:ext cx="8305800" cy="6588214"/>
        </p:xfrm>
        <a:graphic>
          <a:graphicData uri="http://schemas.openxmlformats.org/drawingml/2006/table">
            <a:tbl>
              <a:tblPr/>
              <a:tblGrid>
                <a:gridCol w="1217322"/>
                <a:gridCol w="1217322"/>
                <a:gridCol w="816479"/>
                <a:gridCol w="915087"/>
                <a:gridCol w="2069795"/>
                <a:gridCol w="2069795"/>
              </a:tblGrid>
              <a:tr h="522975">
                <a:tc rowSpan="5">
                  <a:txBody>
                    <a:bodyPr/>
                    <a:lstStyle/>
                    <a:p>
                      <a:pPr marL="0" marR="0">
                        <a:spcBef>
                          <a:spcPts val="0"/>
                        </a:spcBef>
                        <a:spcAft>
                          <a:spcPts val="0"/>
                        </a:spcAft>
                      </a:pPr>
                      <a:r>
                        <a:rPr lang="en-US" sz="1200" dirty="0">
                          <a:latin typeface="Times New Roman"/>
                          <a:ea typeface="Times New Roman"/>
                        </a:rPr>
                        <a:t>3.   Support formal Respiratory Care programs in NYS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Develop scholarship programs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Awards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5727">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Update and maintain links to all schools on the web page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Education Committee and Webmaster</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06/07</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Review of website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Suggest that more information should be available on website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64">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Develop speaker lists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Program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2007</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Development of lists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625">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Work towards counselor meetings</a:t>
                      </a:r>
                    </a:p>
                    <a:p>
                      <a:pPr marL="0" marR="0">
                        <a:spcBef>
                          <a:spcPts val="0"/>
                        </a:spcBef>
                        <a:spcAft>
                          <a:spcPts val="0"/>
                        </a:spcAft>
                      </a:pPr>
                      <a:r>
                        <a:rPr lang="en-US" sz="1200">
                          <a:latin typeface="Times New Roman"/>
                          <a:ea typeface="Times New Roman"/>
                        </a:rPr>
                        <a:t>(State and regional)</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Education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2007</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Attendance at counselor meetings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Times New Roman"/>
                          <a:ea typeface="Times New Roman"/>
                        </a:rPr>
                        <a:t>Education committee to develop list of state and regional guidance counselor meetings in NYS by 09/07</a:t>
                      </a: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71625">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Publicize available opportunities for students and graduates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Education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2008</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Publications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795">
                <a:tc rowSpan="4">
                  <a:txBody>
                    <a:bodyPr/>
                    <a:lstStyle/>
                    <a:p>
                      <a:pPr marL="0" marR="0">
                        <a:spcBef>
                          <a:spcPts val="0"/>
                        </a:spcBef>
                        <a:spcAft>
                          <a:spcPts val="0"/>
                        </a:spcAft>
                      </a:pPr>
                      <a:r>
                        <a:rPr lang="en-US" sz="1200">
                          <a:latin typeface="Times New Roman"/>
                          <a:ea typeface="Times New Roman"/>
                        </a:rPr>
                        <a:t>4.  Unify the state society</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Central treasury plan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Budget and Audit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06/07</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Implementation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64">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Annual Planning Session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President</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06/07</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Implementation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7864">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Consistent state society location</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Symposium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Through 2010</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Meeting schedule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New Roman"/>
                          <a:ea typeface="Times New Roman"/>
                        </a:rPr>
                        <a:t>Completed</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69660">
                <a:tc vMerge="1">
                  <a:txBody>
                    <a:bodyPr/>
                    <a:lstStyle/>
                    <a:p>
                      <a:endParaRPr lang="en-US"/>
                    </a:p>
                  </a:txBody>
                  <a:tcPr/>
                </a:tc>
                <a:tc>
                  <a:txBody>
                    <a:bodyPr/>
                    <a:lstStyle/>
                    <a:p>
                      <a:pPr marL="0" marR="0">
                        <a:spcBef>
                          <a:spcPts val="0"/>
                        </a:spcBef>
                        <a:spcAft>
                          <a:spcPts val="0"/>
                        </a:spcAft>
                      </a:pPr>
                      <a:r>
                        <a:rPr lang="en-US" sz="1200">
                          <a:latin typeface="Times New Roman"/>
                          <a:ea typeface="Times New Roman"/>
                        </a:rPr>
                        <a:t>Develop a manager/BOD joint meeting, with ? free registration and ? CEU’s</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Program Committee</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01/08</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Times New Roman"/>
                          <a:ea typeface="Times New Roman"/>
                        </a:rPr>
                        <a:t>Meeting scheduled.</a:t>
                      </a: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Times New Roman"/>
                          <a:ea typeface="Times New Roman"/>
                        </a:rPr>
                        <a:t>Draft proposal for joint meeting to be presented 09/07</a:t>
                      </a:r>
                      <a:endParaRPr lang="en-US" sz="1200" dirty="0">
                        <a:latin typeface="Times New Roman"/>
                        <a:ea typeface="Times New Roman"/>
                      </a:endParaRPr>
                    </a:p>
                  </a:txBody>
                  <a:tcPr marL="39082" marR="39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2008: year two</a:t>
            </a:r>
            <a:endParaRPr lang="en-US" dirty="0"/>
          </a:p>
        </p:txBody>
      </p:sp>
      <p:sp>
        <p:nvSpPr>
          <p:cNvPr id="3" name="Content Placeholder 2"/>
          <p:cNvSpPr>
            <a:spLocks noGrp="1"/>
          </p:cNvSpPr>
          <p:nvPr>
            <p:ph idx="1"/>
          </p:nvPr>
        </p:nvSpPr>
        <p:spPr/>
        <p:txBody>
          <a:bodyPr/>
          <a:lstStyle/>
          <a:p>
            <a:r>
              <a:rPr lang="en-US" dirty="0" smtClean="0"/>
              <a:t>Annual retreat in January</a:t>
            </a:r>
          </a:p>
          <a:p>
            <a:r>
              <a:rPr lang="en-US" dirty="0" smtClean="0"/>
              <a:t>Determined need to streamline and focus plan</a:t>
            </a:r>
          </a:p>
          <a:p>
            <a:r>
              <a:rPr lang="en-US" dirty="0" smtClean="0"/>
              <a:t>Developed 4 core strategies:</a:t>
            </a:r>
          </a:p>
          <a:p>
            <a:pPr lvl="1"/>
            <a:r>
              <a:rPr lang="en-US" dirty="0" smtClean="0"/>
              <a:t>Organizational viability</a:t>
            </a:r>
          </a:p>
          <a:p>
            <a:pPr lvl="1"/>
            <a:r>
              <a:rPr lang="en-US" dirty="0" smtClean="0"/>
              <a:t>Advocacy</a:t>
            </a:r>
          </a:p>
          <a:p>
            <a:pPr lvl="1"/>
            <a:r>
              <a:rPr lang="en-US" dirty="0" smtClean="0"/>
              <a:t>Membership</a:t>
            </a:r>
          </a:p>
          <a:p>
            <a:pPr lvl="1"/>
            <a:r>
              <a:rPr lang="en-US" dirty="0" smtClean="0"/>
              <a:t>Education</a:t>
            </a:r>
          </a:p>
          <a:p>
            <a:r>
              <a:rPr lang="en-US" dirty="0" smtClean="0"/>
              <a:t>Developed tactics for each strategy</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612149"/>
          <a:ext cx="8153400" cy="6245851"/>
        </p:xfrm>
        <a:graphic>
          <a:graphicData uri="http://schemas.openxmlformats.org/drawingml/2006/table">
            <a:tbl>
              <a:tblPr/>
              <a:tblGrid>
                <a:gridCol w="1325625"/>
                <a:gridCol w="1122538"/>
                <a:gridCol w="1535746"/>
                <a:gridCol w="934573"/>
                <a:gridCol w="1143015"/>
                <a:gridCol w="2091903"/>
              </a:tblGrid>
              <a:tr h="531350">
                <a:tc>
                  <a:txBody>
                    <a:bodyPr/>
                    <a:lstStyle/>
                    <a:p>
                      <a:pPr marL="0" marR="0">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b="1" kern="0" dirty="0">
                          <a:latin typeface="Calibri"/>
                          <a:ea typeface="Calibri"/>
                          <a:cs typeface="Times New Roman"/>
                        </a:rPr>
                        <a:t>INITIATIVE</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b="1" kern="0">
                          <a:latin typeface="Calibri"/>
                          <a:ea typeface="Calibri"/>
                          <a:cs typeface="Times New Roman"/>
                        </a:rPr>
                        <a:t>ACTION</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b="1" kern="0" dirty="0">
                          <a:latin typeface="Calibri"/>
                          <a:ea typeface="Calibri"/>
                          <a:cs typeface="Times New Roman"/>
                        </a:rPr>
                        <a:t>WHY</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b="1" kern="0" dirty="0">
                          <a:latin typeface="Calibri"/>
                          <a:ea typeface="Calibri"/>
                          <a:cs typeface="Times New Roman"/>
                        </a:rPr>
                        <a:t>TIMELINE</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a:ea typeface="Times"/>
                          <a:cs typeface="Times New Roman"/>
                        </a:rPr>
                        <a:t>PERSON RESPONSIBLE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b="1">
                          <a:latin typeface="Times"/>
                          <a:ea typeface="Times"/>
                          <a:cs typeface="Times New Roman"/>
                        </a:rPr>
                        <a:t>OUTCOME MEASURE(S)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466">
                <a:tc>
                  <a:txBody>
                    <a:bodyPr/>
                    <a:lstStyle/>
                    <a:p>
                      <a:pPr marL="0" marR="0">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dirty="0">
                          <a:latin typeface="Times"/>
                          <a:ea typeface="Times"/>
                          <a:cs typeface="Times New Roman"/>
                        </a:rPr>
                        <a:t>Student mentors</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dirty="0">
                          <a:latin typeface="Times"/>
                          <a:ea typeface="Times"/>
                          <a:cs typeface="Times New Roman"/>
                        </a:rPr>
                        <a:t>BOD member assigned to each school</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latin typeface="Times"/>
                          <a:ea typeface="Times"/>
                          <a:cs typeface="Times New Roman"/>
                        </a:rPr>
                        <a:t>Increased visibility of NYSSRC to schools and students to attract new members</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dirty="0">
                          <a:latin typeface="Times"/>
                          <a:ea typeface="Times"/>
                          <a:cs typeface="Times New Roman"/>
                        </a:rPr>
                        <a:t>4/08</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dirty="0">
                          <a:latin typeface="Times"/>
                          <a:ea typeface="Times"/>
                          <a:cs typeface="Times New Roman"/>
                        </a:rPr>
                        <a:t>Chuck/Sheri</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Times"/>
                          <a:ea typeface="Times"/>
                          <a:cs typeface="Times New Roman"/>
                        </a:rPr>
                        <a:t>There will be a list of BOD members and their assigned schools</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583">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a:latin typeface="Times"/>
                          <a:ea typeface="Times"/>
                          <a:cs typeface="Times New Roman"/>
                        </a:rPr>
                        <a:t>Progress &amp; Transition</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a:latin typeface="Times"/>
                          <a:ea typeface="Times"/>
                          <a:cs typeface="Times New Roman"/>
                        </a:rPr>
                        <a:t>Presentation with handouts to each new BOD</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latin typeface="Times"/>
                          <a:ea typeface="Times"/>
                          <a:cs typeface="Times New Roman"/>
                        </a:rPr>
                        <a:t>Insure understanding of history of BOD and strategic plan to move forward</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b="1">
                          <a:latin typeface="Calibri"/>
                          <a:ea typeface="Calibri"/>
                          <a:cs typeface="Times New Roman"/>
                        </a:rPr>
                        <a:t>Bi-Annually</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a:latin typeface="Times"/>
                          <a:ea typeface="Times"/>
                          <a:cs typeface="Times New Roman"/>
                        </a:rPr>
                        <a:t>Chair of Progress &amp; Transition Committee</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a:ea typeface="Times"/>
                        <a:cs typeface="Times New Roman"/>
                      </a:endParaRPr>
                    </a:p>
                    <a:p>
                      <a:pPr marL="0" marR="0">
                        <a:spcBef>
                          <a:spcPts val="0"/>
                        </a:spcBef>
                        <a:spcAft>
                          <a:spcPts val="0"/>
                        </a:spcAft>
                      </a:pPr>
                      <a:r>
                        <a:rPr lang="en-US" sz="1200" dirty="0">
                          <a:latin typeface="Times"/>
                          <a:ea typeface="Times"/>
                          <a:cs typeface="Times New Roman"/>
                        </a:rPr>
                        <a:t>There will be a presentation every other January to the BOD</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9702">
                <a:tc>
                  <a:txBody>
                    <a:bodyPr/>
                    <a:lstStyle/>
                    <a:p>
                      <a:pPr marL="0" marR="0">
                        <a:spcBef>
                          <a:spcPts val="0"/>
                        </a:spcBef>
                        <a:spcAft>
                          <a:spcPts val="0"/>
                        </a:spcAft>
                      </a:pPr>
                      <a:endParaRPr lang="en-US" sz="1200">
                        <a:solidFill>
                          <a:srgbClr val="FFC000"/>
                        </a:solidFill>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Development of Managers’ Group</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C000"/>
                          </a:solidFill>
                          <a:latin typeface="Times"/>
                          <a:ea typeface="Times"/>
                          <a:cs typeface="Times New Roman"/>
                        </a:rPr>
                        <a:t>Establish managers’ listserve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C000"/>
                          </a:solidFill>
                          <a:latin typeface="Times"/>
                          <a:ea typeface="Times"/>
                          <a:cs typeface="Times New Roman"/>
                        </a:rPr>
                        <a:t>Increase membership and participation of department directors/managers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C000"/>
                        </a:solidFill>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2008</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C000"/>
                        </a:solidFill>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Chair of Membership Committee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C000"/>
                        </a:solidFill>
                        <a:latin typeface="Times"/>
                        <a:ea typeface="Times"/>
                        <a:cs typeface="Times New Roman"/>
                      </a:endParaRPr>
                    </a:p>
                    <a:p>
                      <a:pPr marL="0" marR="0">
                        <a:spcBef>
                          <a:spcPts val="0"/>
                        </a:spcBef>
                        <a:spcAft>
                          <a:spcPts val="0"/>
                        </a:spcAft>
                      </a:pPr>
                      <a:r>
                        <a:rPr lang="en-US" sz="1200" b="1" dirty="0">
                          <a:solidFill>
                            <a:srgbClr val="FFC000"/>
                          </a:solidFill>
                          <a:latin typeface="Times"/>
                          <a:ea typeface="Times"/>
                          <a:cs typeface="Times New Roman"/>
                        </a:rPr>
                        <a:t>Functional managers’ list serve on our website.</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583">
                <a:tc>
                  <a:txBody>
                    <a:bodyPr/>
                    <a:lstStyle/>
                    <a:p>
                      <a:pPr marL="0" marR="0" algn="ctr">
                        <a:spcBef>
                          <a:spcPts val="0"/>
                        </a:spcBef>
                        <a:spcAft>
                          <a:spcPts val="0"/>
                        </a:spcAft>
                      </a:pPr>
                      <a:r>
                        <a:rPr lang="en-US" sz="1200">
                          <a:solidFill>
                            <a:srgbClr val="FFC000"/>
                          </a:solidFill>
                          <a:latin typeface="Times"/>
                          <a:ea typeface="Times"/>
                          <a:cs typeface="Times New Roman"/>
                        </a:rPr>
                        <a:t>Hospital and Homecare mentor program</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C000"/>
                          </a:solidFill>
                          <a:latin typeface="Times"/>
                          <a:ea typeface="Times"/>
                          <a:cs typeface="Times New Roman"/>
                        </a:rPr>
                        <a:t>1 member of BOD assigned to</a:t>
                      </a:r>
                      <a:endParaRPr lang="en-US" sz="1200">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each hospital &amp; homecare ag.</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C000"/>
                          </a:solidFill>
                          <a:latin typeface="Times"/>
                          <a:ea typeface="Times"/>
                          <a:cs typeface="Times New Roman"/>
                        </a:rPr>
                        <a:t>Continue to increase communication between BOD and members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C000"/>
                        </a:solidFill>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2008</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C000"/>
                        </a:solidFill>
                        <a:latin typeface="Times"/>
                        <a:ea typeface="Times"/>
                        <a:cs typeface="Times New Roman"/>
                      </a:endParaRPr>
                    </a:p>
                    <a:p>
                      <a:pPr marL="0" marR="0" algn="ctr">
                        <a:spcBef>
                          <a:spcPts val="0"/>
                        </a:spcBef>
                        <a:spcAft>
                          <a:spcPts val="0"/>
                        </a:spcAft>
                      </a:pPr>
                      <a:r>
                        <a:rPr lang="en-US" sz="1200">
                          <a:solidFill>
                            <a:srgbClr val="FFC000"/>
                          </a:solidFill>
                          <a:latin typeface="Times"/>
                          <a:ea typeface="Times"/>
                          <a:cs typeface="Times New Roman"/>
                        </a:rPr>
                        <a:t>Chair of Membership Committee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FFC000"/>
                          </a:solidFill>
                          <a:latin typeface="Times"/>
                          <a:ea typeface="Times"/>
                          <a:cs typeface="Times New Roman"/>
                        </a:rPr>
                        <a:t>There will be a list of BOD members and their assigned organizations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1269">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Student Seminars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a:ea typeface="Times"/>
                          <a:cs typeface="Times New Roman"/>
                        </a:rPr>
                        <a:t>Bi-Annual Seminars for all RT students in NYS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FF0000"/>
                          </a:solidFill>
                          <a:latin typeface="Times"/>
                          <a:ea typeface="Times"/>
                          <a:cs typeface="Times New Roman"/>
                        </a:rPr>
                        <a:t>Recruitment for hospitals/facilities and introduce students to benefits of membership</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b="1">
                          <a:solidFill>
                            <a:srgbClr val="FF0000"/>
                          </a:solidFill>
                          <a:latin typeface="Calibri"/>
                          <a:ea typeface="Calibri"/>
                          <a:cs typeface="Times New Roman"/>
                        </a:rPr>
                        <a:t>First in 2009</a:t>
                      </a:r>
                      <a:endParaRPr lang="en-US" sz="1200" b="1">
                        <a:latin typeface="Calibri"/>
                        <a:ea typeface="Calibri"/>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Chair of Seminar Committee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latin typeface="Times"/>
                        <a:ea typeface="Times"/>
                        <a:cs typeface="Times New Roman"/>
                      </a:endParaRPr>
                    </a:p>
                    <a:p>
                      <a:pPr marL="0" marR="0">
                        <a:spcBef>
                          <a:spcPts val="0"/>
                        </a:spcBef>
                        <a:spcAft>
                          <a:spcPts val="0"/>
                        </a:spcAft>
                      </a:pPr>
                      <a:r>
                        <a:rPr lang="en-US" sz="1200" b="1" dirty="0">
                          <a:solidFill>
                            <a:srgbClr val="FF0000"/>
                          </a:solidFill>
                          <a:latin typeface="Times"/>
                          <a:ea typeface="Times"/>
                          <a:cs typeface="Times New Roman"/>
                        </a:rPr>
                        <a:t>There will be a student seminar held next calendar year.</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8466">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Speakers Bureau</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Compile list of experts &amp; topics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Know who the experts in given topics are in your area </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2008 and ongoing</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Chair of Seminar Committee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FF0000"/>
                          </a:solidFill>
                          <a:latin typeface="Times"/>
                          <a:ea typeface="Times"/>
                          <a:cs typeface="Times New Roman"/>
                        </a:rPr>
                        <a:t>There will be list of speakers an their areas of expertise by the end of 2008</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5583">
                <a:tc>
                  <a:txBody>
                    <a:bodyPr/>
                    <a:lstStyle/>
                    <a:p>
                      <a:pPr marL="0" marR="0">
                        <a:spcBef>
                          <a:spcPts val="0"/>
                        </a:spcBef>
                        <a:spcAft>
                          <a:spcPts val="0"/>
                        </a:spcAft>
                      </a:pPr>
                      <a:endParaRPr lang="en-US" sz="1200">
                        <a:solidFill>
                          <a:srgbClr val="92D050"/>
                        </a:solidFill>
                        <a:latin typeface="Times"/>
                        <a:ea typeface="Times"/>
                        <a:cs typeface="Times New Roman"/>
                      </a:endParaRPr>
                    </a:p>
                    <a:p>
                      <a:pPr marL="0" marR="0" algn="ctr">
                        <a:spcBef>
                          <a:spcPts val="0"/>
                        </a:spcBef>
                        <a:spcAft>
                          <a:spcPts val="0"/>
                        </a:spcAft>
                      </a:pPr>
                      <a:r>
                        <a:rPr lang="en-US" sz="1200">
                          <a:solidFill>
                            <a:srgbClr val="92D050"/>
                          </a:solidFill>
                          <a:latin typeface="Times"/>
                          <a:ea typeface="Times"/>
                          <a:cs typeface="Times New Roman"/>
                        </a:rPr>
                        <a:t>Mentor chapter volunteers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92D050"/>
                          </a:solidFill>
                          <a:latin typeface="Times"/>
                          <a:ea typeface="Times"/>
                          <a:cs typeface="Times New Roman"/>
                        </a:rPr>
                        <a:t>BOD members assigned to mentor specific individuals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92D050"/>
                          </a:solidFill>
                          <a:latin typeface="Times"/>
                          <a:ea typeface="Times"/>
                          <a:cs typeface="Times New Roman"/>
                        </a:rPr>
                        <a:t>Experienced board member to teach new members for ongoing chapter/state activities to “carry the torch”</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92D050"/>
                        </a:solidFill>
                        <a:latin typeface="Times"/>
                        <a:ea typeface="Times"/>
                        <a:cs typeface="Times New Roman"/>
                      </a:endParaRPr>
                    </a:p>
                    <a:p>
                      <a:pPr marL="0" marR="0" algn="ctr">
                        <a:spcBef>
                          <a:spcPts val="0"/>
                        </a:spcBef>
                        <a:spcAft>
                          <a:spcPts val="0"/>
                        </a:spcAft>
                      </a:pPr>
                      <a:r>
                        <a:rPr lang="en-US" sz="1200" b="1">
                          <a:solidFill>
                            <a:srgbClr val="92D050"/>
                          </a:solidFill>
                          <a:latin typeface="Calibri"/>
                          <a:ea typeface="Calibri"/>
                          <a:cs typeface="Times New Roman"/>
                        </a:rPr>
                        <a:t>Ongoing</a:t>
                      </a:r>
                      <a:endParaRPr lang="en-US" sz="1200" b="1">
                        <a:latin typeface="Calibri"/>
                        <a:ea typeface="Calibri"/>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92D050"/>
                        </a:solidFill>
                        <a:latin typeface="Times"/>
                        <a:ea typeface="Times"/>
                        <a:cs typeface="Times New Roman"/>
                      </a:endParaRPr>
                    </a:p>
                    <a:p>
                      <a:pPr marL="0" marR="0" algn="ctr">
                        <a:spcBef>
                          <a:spcPts val="0"/>
                        </a:spcBef>
                        <a:spcAft>
                          <a:spcPts val="0"/>
                        </a:spcAft>
                      </a:pPr>
                      <a:r>
                        <a:rPr lang="en-US" sz="1200">
                          <a:solidFill>
                            <a:srgbClr val="92D050"/>
                          </a:solidFill>
                          <a:latin typeface="Times"/>
                          <a:ea typeface="Times"/>
                          <a:cs typeface="Times New Roman"/>
                        </a:rPr>
                        <a:t>Chapter Presidents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92D050"/>
                        </a:solidFill>
                        <a:latin typeface="Times"/>
                        <a:ea typeface="Times"/>
                        <a:cs typeface="Times New Roman"/>
                      </a:endParaRPr>
                    </a:p>
                    <a:p>
                      <a:pPr marL="0" marR="0">
                        <a:spcBef>
                          <a:spcPts val="0"/>
                        </a:spcBef>
                        <a:spcAft>
                          <a:spcPts val="0"/>
                        </a:spcAft>
                      </a:pPr>
                      <a:r>
                        <a:rPr lang="en-US" sz="1200" dirty="0">
                          <a:solidFill>
                            <a:srgbClr val="92D050"/>
                          </a:solidFill>
                          <a:latin typeface="Times"/>
                          <a:ea typeface="Times"/>
                          <a:cs typeface="Times New Roman"/>
                        </a:rPr>
                        <a:t>Chapter presidents will have lists of mentors and their assigned protégés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685800" y="141357"/>
            <a:ext cx="6705600" cy="707886"/>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a:cs typeface="Times New Roman" pitchFamily="18" charset="0"/>
              </a:rPr>
              <a:t>Core Strategy: </a:t>
            </a:r>
            <a:r>
              <a:rPr kumimoji="0" lang="en-US" sz="1400" b="0" i="0" u="sng" strike="noStrike" cap="none" normalizeH="0" baseline="0" dirty="0" smtClean="0">
                <a:ln>
                  <a:noFill/>
                </a:ln>
                <a:solidFill>
                  <a:schemeClr val="tx1"/>
                </a:solidFill>
                <a:effectLst/>
                <a:latin typeface="Arial" pitchFamily="34" charset="0"/>
                <a:ea typeface="Times"/>
                <a:cs typeface="Times New Roman" pitchFamily="18" charset="0"/>
              </a:rPr>
              <a:t>Organizational viability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sng" strike="noStrike" cap="none" normalizeH="0" baseline="0" dirty="0" smtClean="0">
                <a:ln>
                  <a:noFill/>
                </a:ln>
                <a:solidFill>
                  <a:schemeClr val="tx1"/>
                </a:solidFill>
                <a:effectLst/>
                <a:latin typeface="Arial" pitchFamily="34" charset="0"/>
                <a:ea typeface="Times"/>
                <a:cs typeface="Times New Roman" pitchFamily="18" charset="0"/>
              </a:rPr>
              <a:t>  </a:t>
            </a:r>
            <a:r>
              <a:rPr kumimoji="0" lang="en-US" sz="1400" b="1" i="0" u="sng" strike="noStrike" cap="none" normalizeH="0" baseline="0" dirty="0" smtClean="0">
                <a:ln>
                  <a:noFill/>
                </a:ln>
                <a:solidFill>
                  <a:schemeClr val="tx1"/>
                </a:solidFill>
                <a:effectLst/>
                <a:latin typeface="Arial" pitchFamily="34" charset="0"/>
                <a:ea typeface="Times"/>
                <a:cs typeface="Times New Roman" pitchFamily="18" charset="0"/>
              </a:rPr>
              <a:t>Tactic</a:t>
            </a:r>
            <a:r>
              <a:rPr kumimoji="0" lang="en-US" sz="1400" b="0" i="0" u="sng" strike="noStrike" cap="none" normalizeH="0" baseline="0" dirty="0" smtClean="0">
                <a:ln>
                  <a:noFill/>
                </a:ln>
                <a:solidFill>
                  <a:schemeClr val="tx1"/>
                </a:solidFill>
                <a:effectLst/>
                <a:latin typeface="Arial" pitchFamily="34" charset="0"/>
                <a:ea typeface="Times"/>
                <a:cs typeface="Times New Roman" pitchFamily="18" charset="0"/>
              </a:rPr>
              <a:t>: Leadership development</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2008:  progress!</a:t>
            </a:r>
            <a:endParaRPr lang="en-US" dirty="0"/>
          </a:p>
        </p:txBody>
      </p:sp>
      <p:sp>
        <p:nvSpPr>
          <p:cNvPr id="6" name="Content Placeholder 5"/>
          <p:cNvSpPr>
            <a:spLocks noGrp="1"/>
          </p:cNvSpPr>
          <p:nvPr>
            <p:ph idx="1"/>
          </p:nvPr>
        </p:nvSpPr>
        <p:spPr/>
        <p:txBody>
          <a:bodyPr/>
          <a:lstStyle/>
          <a:p>
            <a:r>
              <a:rPr lang="en-US" dirty="0" smtClean="0"/>
              <a:t>Distributed revised plan to BOD members</a:t>
            </a:r>
          </a:p>
          <a:p>
            <a:r>
              <a:rPr lang="en-US" dirty="0" smtClean="0"/>
              <a:t>Added Strategic Plan review to BOD agenda</a:t>
            </a:r>
          </a:p>
          <a:p>
            <a:r>
              <a:rPr lang="en-US" dirty="0" smtClean="0"/>
              <a:t>Reviewed and updated plan at June BOD meeting</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the work continues</a:t>
            </a:r>
            <a:endParaRPr lang="en-US" dirty="0"/>
          </a:p>
        </p:txBody>
      </p:sp>
      <p:pic>
        <p:nvPicPr>
          <p:cNvPr id="4" name="Content Placeholder 3" descr="board behind bars.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retreat</a:t>
            </a:r>
            <a:endParaRPr lang="en-US" dirty="0"/>
          </a:p>
        </p:txBody>
      </p:sp>
      <p:sp>
        <p:nvSpPr>
          <p:cNvPr id="3" name="Content Placeholder 2"/>
          <p:cNvSpPr>
            <a:spLocks noGrp="1"/>
          </p:cNvSpPr>
          <p:nvPr>
            <p:ph idx="1"/>
          </p:nvPr>
        </p:nvSpPr>
        <p:spPr/>
        <p:txBody>
          <a:bodyPr/>
          <a:lstStyle/>
          <a:p>
            <a:r>
              <a:rPr lang="en-US" dirty="0" smtClean="0"/>
              <a:t>Continued to review progress on each initiative</a:t>
            </a:r>
          </a:p>
          <a:p>
            <a:r>
              <a:rPr lang="en-US" dirty="0" smtClean="0"/>
              <a:t>Revised and updated</a:t>
            </a:r>
          </a:p>
          <a:p>
            <a:r>
              <a:rPr lang="en-US" dirty="0" smtClean="0"/>
              <a:t>Prior to meeting, action items distributed to each responsible group e.g., BOD, Officer, Committee Chair</a:t>
            </a:r>
          </a:p>
          <a:p>
            <a:r>
              <a:rPr lang="en-US" dirty="0" smtClean="0"/>
              <a:t>Also distributed annotated version with all suggested changes, deletions, etc.</a:t>
            </a:r>
          </a:p>
          <a:p>
            <a:r>
              <a:rPr lang="en-US" dirty="0" smtClean="0"/>
              <a:t>Working groups, consensus on each item</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222034"/>
          <a:ext cx="8153400" cy="6637474"/>
        </p:xfrm>
        <a:graphic>
          <a:graphicData uri="http://schemas.openxmlformats.org/drawingml/2006/table">
            <a:tbl>
              <a:tblPr/>
              <a:tblGrid>
                <a:gridCol w="1095780"/>
                <a:gridCol w="1186816"/>
                <a:gridCol w="1623684"/>
                <a:gridCol w="988090"/>
                <a:gridCol w="1208467"/>
                <a:gridCol w="2050563"/>
              </a:tblGrid>
              <a:tr h="755337">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Development of Managers’ Group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Establish managers’ </a:t>
                      </a:r>
                      <a:r>
                        <a:rPr lang="en-US" sz="1100" dirty="0" err="1">
                          <a:solidFill>
                            <a:schemeClr val="tx2">
                              <a:lumMod val="75000"/>
                            </a:schemeClr>
                          </a:solidFill>
                          <a:latin typeface="Times"/>
                          <a:ea typeface="Times"/>
                          <a:cs typeface="Times New Roman"/>
                        </a:rPr>
                        <a:t>listserve</a:t>
                      </a:r>
                      <a:endParaRPr lang="en-US" sz="1100" dirty="0">
                        <a:solidFill>
                          <a:schemeClr val="tx2">
                            <a:lumMod val="75000"/>
                          </a:schemeClr>
                        </a:solidFill>
                        <a:latin typeface="Times"/>
                        <a:ea typeface="Times"/>
                        <a:cs typeface="Times New Roman"/>
                      </a:endParaRP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Increase membership and participation of department directors/managers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2008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Chair of Membership Committee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b="1">
                          <a:solidFill>
                            <a:schemeClr val="tx2">
                              <a:lumMod val="75000"/>
                            </a:schemeClr>
                          </a:solidFill>
                          <a:latin typeface="Times"/>
                          <a:ea typeface="Times"/>
                          <a:cs typeface="Times New Roman"/>
                        </a:rPr>
                        <a:t>Functional managers’ list serve on our website.</a:t>
                      </a:r>
                      <a:endParaRPr lang="en-US" sz="1100">
                        <a:solidFill>
                          <a:schemeClr val="tx2">
                            <a:lumMod val="75000"/>
                          </a:schemeClr>
                        </a:solidFill>
                        <a:latin typeface="Times"/>
                        <a:ea typeface="Times"/>
                        <a:cs typeface="Times New Roman"/>
                      </a:endParaRP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337">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Hospital and Homecare mentor program</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1 member of BOD assigned to</a:t>
                      </a: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each hospital &amp; homecare ag.</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Continue to increase communication between BOD and members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2008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dirty="0">
                          <a:solidFill>
                            <a:schemeClr val="tx2">
                              <a:lumMod val="75000"/>
                            </a:schemeClr>
                          </a:solidFill>
                          <a:latin typeface="Times"/>
                          <a:ea typeface="Times"/>
                          <a:cs typeface="Times New Roman"/>
                        </a:rPr>
                        <a:t>Chair of Membership Committee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There will be a list of BOD members and their assigned organizations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03">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Visit hospitals/ education programs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Recruit volunteers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Increase number of members &amp; our ability to affect issues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12/08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Number of visits/ %</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03">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Director-to- Director contact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Finalize director list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Need to determine membership status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9/08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There will be a complete list of all department directors in New York State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03">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Membership at seminars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Finalize and implement policy</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Consistency among chapters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4/08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There will exist a policy for attracting members at educational seminars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03">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Departmental recognition for 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Develop process and procedure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Reward people for being AARC members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9-08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Membership</a:t>
                      </a: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Joe McDonald</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A policy will exist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6503">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FAQs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Develop FAQ sheet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Help recruiters answer questions- uniform presentation of information</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6-08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Membership &amp; Marlene(?)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FAQ sheet available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337">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Personal contact/reminders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Utilize list and send letters (using template)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Personal contact improves retention</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6-08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Number of letters sent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5337">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Individual recognition</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Develop a recognition program with levels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Encourage retention, recognize longevity</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4-08</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Membership</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Existence of a completed program</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2103">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Links to other professional web sites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Add to web site in appropriate areas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gn="ctr">
                        <a:lnSpc>
                          <a:spcPct val="115000"/>
                        </a:lnSpc>
                        <a:spcBef>
                          <a:spcPts val="0"/>
                        </a:spcBef>
                        <a:spcAft>
                          <a:spcPts val="0"/>
                        </a:spcAft>
                      </a:pPr>
                      <a:r>
                        <a:rPr lang="en-US" sz="1100">
                          <a:solidFill>
                            <a:schemeClr val="tx2">
                              <a:lumMod val="75000"/>
                            </a:schemeClr>
                          </a:solidFill>
                          <a:latin typeface="Times"/>
                          <a:ea typeface="Times"/>
                          <a:cs typeface="Times New Roman"/>
                        </a:rPr>
                        <a:t>Membership support</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Change quarterly as needed</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a:solidFill>
                            <a:schemeClr val="tx2">
                              <a:lumMod val="75000"/>
                            </a:schemeClr>
                          </a:solidFill>
                          <a:latin typeface="Times"/>
                          <a:ea typeface="Times"/>
                          <a:cs typeface="Times New Roman"/>
                        </a:rPr>
                        <a:t>Membership Committee</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100" dirty="0">
                        <a:solidFill>
                          <a:schemeClr val="tx2">
                            <a:lumMod val="75000"/>
                          </a:schemeClr>
                        </a:solidFill>
                        <a:latin typeface="Times"/>
                        <a:ea typeface="Times"/>
                        <a:cs typeface="Times New Roman"/>
                      </a:endParaRPr>
                    </a:p>
                    <a:p>
                      <a:pPr marL="0" marR="0">
                        <a:lnSpc>
                          <a:spcPct val="115000"/>
                        </a:lnSpc>
                        <a:spcBef>
                          <a:spcPts val="0"/>
                        </a:spcBef>
                        <a:spcAft>
                          <a:spcPts val="0"/>
                        </a:spcAft>
                      </a:pPr>
                      <a:r>
                        <a:rPr lang="en-US" sz="1100" dirty="0">
                          <a:solidFill>
                            <a:schemeClr val="tx2">
                              <a:lumMod val="75000"/>
                            </a:schemeClr>
                          </a:solidFill>
                          <a:latin typeface="Times"/>
                          <a:ea typeface="Times"/>
                          <a:cs typeface="Times New Roman"/>
                        </a:rPr>
                        <a:t># of hits on web sites</a:t>
                      </a:r>
                    </a:p>
                  </a:txBody>
                  <a:tcPr marL="37867" marR="3786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8913" name="Rectangle 1"/>
          <p:cNvSpPr>
            <a:spLocks noChangeArrowheads="1"/>
          </p:cNvSpPr>
          <p:nvPr/>
        </p:nvSpPr>
        <p:spPr bwMode="auto">
          <a:xfrm>
            <a:off x="0" y="-429"/>
            <a:ext cx="74676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a:cs typeface="Times New Roman" pitchFamily="18" charset="0"/>
              </a:rPr>
              <a:t>Membership Committee     Strategic Plan Initiatives         January 2009</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3" y="381000"/>
          <a:ext cx="8153397" cy="6476997"/>
        </p:xfrm>
        <a:graphic>
          <a:graphicData uri="http://schemas.openxmlformats.org/drawingml/2006/table">
            <a:tbl>
              <a:tblPr/>
              <a:tblGrid>
                <a:gridCol w="1109100"/>
                <a:gridCol w="1248990"/>
                <a:gridCol w="1698625"/>
                <a:gridCol w="999191"/>
                <a:gridCol w="899271"/>
                <a:gridCol w="2198220"/>
              </a:tblGrid>
              <a:tr h="560796">
                <a:tc>
                  <a:txBody>
                    <a:bodyPr/>
                    <a:lstStyle/>
                    <a:p>
                      <a:pPr marL="0" marR="0" algn="ctr">
                        <a:spcBef>
                          <a:spcPts val="0"/>
                        </a:spcBef>
                        <a:spcAft>
                          <a:spcPts val="0"/>
                        </a:spcAft>
                      </a:pPr>
                      <a:r>
                        <a:rPr lang="en-US" sz="1200" b="1" kern="0" dirty="0">
                          <a:latin typeface="Calibri"/>
                          <a:ea typeface="Times New Roman"/>
                          <a:cs typeface="Times New Roman"/>
                        </a:rPr>
                        <a:t>INITIATIVE</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latin typeface="Times"/>
                          <a:ea typeface="Times"/>
                          <a:cs typeface="Times New Roman"/>
                        </a:rPr>
                        <a:t>ACTION</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dirty="0">
                          <a:latin typeface="Calibri"/>
                          <a:ea typeface="Times New Roman"/>
                          <a:cs typeface="Times New Roman"/>
                        </a:rPr>
                        <a:t>WHY</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dirty="0">
                          <a:latin typeface="Calibri"/>
                          <a:ea typeface="Times New Roman"/>
                          <a:cs typeface="Times New Roman"/>
                        </a:rPr>
                        <a:t>TIMELINE</a:t>
                      </a: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kern="0">
                          <a:latin typeface="Calibri"/>
                          <a:ea typeface="Times New Roman"/>
                          <a:cs typeface="Times New Roman"/>
                        </a:rPr>
                        <a:t>PERSON</a:t>
                      </a:r>
                    </a:p>
                    <a:p>
                      <a:pPr marL="0" marR="0" algn="ctr">
                        <a:spcBef>
                          <a:spcPts val="0"/>
                        </a:spcBef>
                        <a:spcAft>
                          <a:spcPts val="0"/>
                        </a:spcAft>
                      </a:pPr>
                      <a:r>
                        <a:rPr lang="en-US" sz="1200" b="1">
                          <a:latin typeface="Times"/>
                          <a:ea typeface="Times"/>
                          <a:cs typeface="Times New Roman"/>
                        </a:rPr>
                        <a:t>RESPONSIBILE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a:latin typeface="Times"/>
                          <a:ea typeface="Times"/>
                          <a:cs typeface="Times New Roman"/>
                        </a:rPr>
                        <a:t>OUTCOME MEASURE(S)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450">
                <a:tc>
                  <a:txBody>
                    <a:bodyPr/>
                    <a:lstStyle/>
                    <a:p>
                      <a:pPr marL="0" marR="0" algn="ctr">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strike="sngStrike">
                          <a:latin typeface="Times"/>
                          <a:ea typeface="Times"/>
                          <a:cs typeface="Times New Roman"/>
                        </a:rPr>
                        <a:t>Central</a:t>
                      </a:r>
                      <a:endParaRPr lang="en-US" sz="1200">
                        <a:latin typeface="Times"/>
                        <a:ea typeface="Times"/>
                        <a:cs typeface="Times New Roman"/>
                      </a:endParaRPr>
                    </a:p>
                    <a:p>
                      <a:pPr marL="0" marR="0" algn="ctr">
                        <a:spcBef>
                          <a:spcPts val="0"/>
                        </a:spcBef>
                        <a:spcAft>
                          <a:spcPts val="0"/>
                        </a:spcAft>
                      </a:pPr>
                      <a:r>
                        <a:rPr lang="en-US" sz="1200" strike="sngStrike">
                          <a:latin typeface="Times"/>
                          <a:ea typeface="Times"/>
                          <a:cs typeface="Times New Roman"/>
                        </a:rPr>
                        <a:t>Treasury</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a:latin typeface="Times"/>
                          <a:ea typeface="Times"/>
                          <a:cs typeface="Times New Roman"/>
                        </a:rPr>
                        <a:t>Chapters move all assets to NYSSRC treasury</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dirty="0">
                          <a:latin typeface="Times"/>
                          <a:ea typeface="Times"/>
                          <a:cs typeface="Times New Roman"/>
                        </a:rPr>
                        <a:t>-To consolidate finances</a:t>
                      </a:r>
                      <a:endParaRPr lang="en-US" sz="1200" dirty="0">
                        <a:latin typeface="Times"/>
                        <a:ea typeface="Times"/>
                        <a:cs typeface="Times New Roman"/>
                      </a:endParaRPr>
                    </a:p>
                    <a:p>
                      <a:pPr marL="0" marR="0">
                        <a:spcBef>
                          <a:spcPts val="0"/>
                        </a:spcBef>
                        <a:spcAft>
                          <a:spcPts val="0"/>
                        </a:spcAft>
                      </a:pPr>
                      <a:r>
                        <a:rPr lang="en-US" sz="1200" strike="sngStrike" dirty="0">
                          <a:latin typeface="Times"/>
                          <a:ea typeface="Times"/>
                          <a:cs typeface="Times New Roman"/>
                        </a:rPr>
                        <a:t>-To comply with best accounting practices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strike="sngStrike" dirty="0">
                          <a:latin typeface="Times"/>
                          <a:ea typeface="Times"/>
                          <a:cs typeface="Times New Roman"/>
                        </a:rPr>
                        <a:t>June, 2008</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dirty="0">
                        <a:latin typeface="Times"/>
                        <a:ea typeface="Times"/>
                        <a:cs typeface="Times New Roman"/>
                      </a:endParaRPr>
                    </a:p>
                    <a:p>
                      <a:pPr marL="0" marR="0" algn="ctr">
                        <a:spcBef>
                          <a:spcPts val="0"/>
                        </a:spcBef>
                        <a:spcAft>
                          <a:spcPts val="0"/>
                        </a:spcAft>
                      </a:pPr>
                      <a:r>
                        <a:rPr lang="en-US" sz="1200" strike="sngStrike" dirty="0">
                          <a:latin typeface="Times"/>
                          <a:ea typeface="Times"/>
                          <a:cs typeface="Times New Roman"/>
                        </a:rPr>
                        <a:t>President</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dirty="0">
                          <a:latin typeface="Times"/>
                          <a:ea typeface="Times"/>
                          <a:cs typeface="Times New Roman"/>
                        </a:rPr>
                        <a:t>Individual chapter accounts except for petty cash (immediate expenses) will no longer exist</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450">
                <a:tc>
                  <a:txBody>
                    <a:bodyPr/>
                    <a:lstStyle/>
                    <a:p>
                      <a:pPr marL="0" marR="0" algn="ctr">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Retain services of a bookkeeper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Quarterly Reports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spcBef>
                          <a:spcPts val="0"/>
                        </a:spcBef>
                        <a:spcAft>
                          <a:spcPts val="0"/>
                        </a:spcAft>
                      </a:pPr>
                      <a:r>
                        <a:rPr lang="en-US" sz="1200">
                          <a:solidFill>
                            <a:srgbClr val="C00000"/>
                          </a:solidFill>
                          <a:latin typeface="Times"/>
                          <a:ea typeface="Times"/>
                          <a:cs typeface="Times New Roman"/>
                        </a:rPr>
                        <a:t>Maintain up-to-date financial records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Quarterly</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b="1">
                          <a:solidFill>
                            <a:srgbClr val="C00000"/>
                          </a:solidFill>
                          <a:latin typeface="Times"/>
                          <a:ea typeface="Times"/>
                          <a:cs typeface="Times New Roman"/>
                        </a:rPr>
                        <a:t>Treasurer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C00000"/>
                          </a:solidFill>
                          <a:latin typeface="Times"/>
                          <a:ea typeface="Times"/>
                          <a:cs typeface="Times New Roman"/>
                        </a:rPr>
                        <a:t>There will be a financial report at each board of directors meeting</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96">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Periodic (Internal)Audit</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Yearly audit</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spcBef>
                          <a:spcPts val="0"/>
                        </a:spcBef>
                        <a:spcAft>
                          <a:spcPts val="0"/>
                        </a:spcAft>
                      </a:pPr>
                      <a:r>
                        <a:rPr lang="en-US" sz="1200">
                          <a:solidFill>
                            <a:srgbClr val="C00000"/>
                          </a:solidFill>
                          <a:latin typeface="Times"/>
                          <a:ea typeface="Times"/>
                          <a:cs typeface="Times New Roman"/>
                        </a:rPr>
                        <a:t>To comply with IRS rules and regulations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spcBef>
                          <a:spcPts val="0"/>
                        </a:spcBef>
                        <a:spcAft>
                          <a:spcPts val="0"/>
                        </a:spcAft>
                      </a:pPr>
                      <a:r>
                        <a:rPr lang="en-US" sz="1200">
                          <a:solidFill>
                            <a:srgbClr val="C00000"/>
                          </a:solidFill>
                          <a:latin typeface="Times"/>
                          <a:ea typeface="Times"/>
                          <a:cs typeface="Times New Roman"/>
                        </a:rPr>
                        <a:t>May 15 each year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Treasurer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solidFill>
                            <a:srgbClr val="C00000"/>
                          </a:solidFill>
                          <a:latin typeface="Times"/>
                          <a:ea typeface="Times"/>
                          <a:cs typeface="Times New Roman"/>
                        </a:rPr>
                        <a:t>A yearly audit will be conducted prior to the middle of the fiscal year</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96">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Taxes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Filed annually</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C00000"/>
                          </a:solidFill>
                          <a:latin typeface="Times"/>
                          <a:ea typeface="Times"/>
                          <a:cs typeface="Times New Roman"/>
                        </a:rPr>
                        <a:t>To comply with IRS rules and regulations and NYS law</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C00000"/>
                          </a:solidFill>
                          <a:latin typeface="Times"/>
                          <a:ea typeface="Times"/>
                          <a:cs typeface="Times New Roman"/>
                        </a:rPr>
                        <a:t>May 15 each year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Treasurer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rgbClr val="C00000"/>
                          </a:solidFill>
                          <a:latin typeface="Calibri"/>
                          <a:ea typeface="Times New Roman"/>
                          <a:cs typeface="Times New Roman"/>
                        </a:rPr>
                        <a:t>Taxes will be filed annually on time</a:t>
                      </a:r>
                      <a:endParaRPr lang="en-US" sz="1200" b="1" dirty="0">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96">
                <a:tc>
                  <a:txBody>
                    <a:bodyPr/>
                    <a:lstStyle/>
                    <a:p>
                      <a:pPr marL="0" marR="0">
                        <a:spcBef>
                          <a:spcPts val="0"/>
                        </a:spcBef>
                        <a:spcAft>
                          <a:spcPts val="0"/>
                        </a:spcAft>
                      </a:pPr>
                      <a:r>
                        <a:rPr lang="en-US" sz="1200" strike="sngStrike">
                          <a:latin typeface="Times"/>
                          <a:ea typeface="Times"/>
                          <a:cs typeface="Times New Roman"/>
                        </a:rPr>
                        <a:t>Retain services of an accountant</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a:latin typeface="Times"/>
                          <a:ea typeface="Times"/>
                          <a:cs typeface="Times New Roman"/>
                        </a:rPr>
                        <a:t>To prepare annual (internal) audit &amp; taxes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a:latin typeface="Times"/>
                          <a:ea typeface="Times"/>
                          <a:cs typeface="Times New Roman"/>
                        </a:rPr>
                        <a:t>To assure good accounting practice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a:latin typeface="Times"/>
                          <a:ea typeface="Times"/>
                          <a:cs typeface="Times New Roman"/>
                        </a:rPr>
                        <a:t>May 15 each year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0"/>
                        </a:spcBef>
                        <a:spcAft>
                          <a:spcPts val="0"/>
                        </a:spcAft>
                      </a:pPr>
                      <a:r>
                        <a:rPr lang="en-US" sz="1200" b="0" strike="sngStrike">
                          <a:solidFill>
                            <a:srgbClr val="4F81BD"/>
                          </a:solidFill>
                          <a:latin typeface="Calibri"/>
                          <a:ea typeface="Times New Roman"/>
                          <a:cs typeface="Times New Roman"/>
                        </a:rPr>
                        <a:t>Treasurer</a:t>
                      </a:r>
                      <a:endParaRPr lang="en-US" sz="1200" b="1">
                        <a:solidFill>
                          <a:srgbClr val="4F81BD"/>
                        </a:solidFill>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strike="sngStrike" dirty="0">
                          <a:latin typeface="Times"/>
                          <a:ea typeface="Times"/>
                          <a:cs typeface="Times New Roman"/>
                        </a:rPr>
                        <a:t>There will be an accountant retained</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4661">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Balanced budgets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Chapter reports by November 30</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solidFill>
                            <a:srgbClr val="C00000"/>
                          </a:solidFill>
                          <a:latin typeface="Times"/>
                          <a:ea typeface="Times"/>
                          <a:cs typeface="Times New Roman"/>
                        </a:rPr>
                        <a:t>For best practice in accounting. To assure membership of fiscal responsibility by BOD</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a:solidFill>
                            <a:srgbClr val="C00000"/>
                          </a:solidFill>
                          <a:latin typeface="Times"/>
                          <a:ea typeface="Times"/>
                          <a:cs typeface="Times New Roman"/>
                        </a:rPr>
                        <a:t>Annual business meeting- January</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Budget &amp; Audit Committee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solidFill>
                            <a:srgbClr val="C00000"/>
                          </a:solidFill>
                          <a:latin typeface="Times"/>
                          <a:ea typeface="Times"/>
                          <a:cs typeface="Times New Roman"/>
                        </a:rPr>
                        <a:t>Prepared by chapters &amp; sent to Treasurer by Nov. 30.</a:t>
                      </a:r>
                      <a:r>
                        <a:rPr lang="en-US" sz="1200" dirty="0">
                          <a:solidFill>
                            <a:srgbClr val="C00000"/>
                          </a:solidFill>
                          <a:latin typeface="Times"/>
                          <a:ea typeface="Times"/>
                          <a:cs typeface="Times New Roman"/>
                        </a:rPr>
                        <a:t> To be presented to B &amp; A Committee &amp; BOD for approval prior to annual bus meet</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796">
                <a:tc>
                  <a:txBody>
                    <a:bodyPr/>
                    <a:lstStyle/>
                    <a:p>
                      <a:pPr marL="0" marR="0" algn="ctr">
                        <a:spcBef>
                          <a:spcPts val="1000"/>
                        </a:spcBef>
                        <a:spcAft>
                          <a:spcPts val="0"/>
                        </a:spcAft>
                      </a:pPr>
                      <a:r>
                        <a:rPr lang="en-US" sz="1200" b="0">
                          <a:solidFill>
                            <a:srgbClr val="FF0000"/>
                          </a:solidFill>
                          <a:latin typeface="Calibri"/>
                          <a:ea typeface="Times New Roman"/>
                          <a:cs typeface="Times New Roman"/>
                        </a:rPr>
                        <a:t>Regional Seminar Profit</a:t>
                      </a:r>
                      <a:endParaRPr lang="en-US" sz="1200" b="1">
                        <a:solidFill>
                          <a:srgbClr val="4F81BD"/>
                        </a:solidFill>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Set policy on % of bottom line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Assure that each meeting continues to be profitable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Every seminar</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0"/>
                        </a:spcBef>
                        <a:spcAft>
                          <a:spcPts val="0"/>
                        </a:spcAft>
                      </a:pPr>
                      <a:r>
                        <a:rPr lang="en-US" sz="1200" b="0">
                          <a:solidFill>
                            <a:srgbClr val="FF0000"/>
                          </a:solidFill>
                          <a:latin typeface="Calibri"/>
                          <a:ea typeface="Times New Roman"/>
                          <a:cs typeface="Times New Roman"/>
                        </a:rPr>
                        <a:t>Seminar chair</a:t>
                      </a:r>
                      <a:endParaRPr lang="en-US" sz="1200" b="1">
                        <a:solidFill>
                          <a:srgbClr val="4F81BD"/>
                        </a:solidFill>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latin typeface="Times"/>
                        <a:ea typeface="Times"/>
                        <a:cs typeface="Times New Roman"/>
                      </a:endParaRPr>
                    </a:p>
                    <a:p>
                      <a:pPr marL="0" marR="0">
                        <a:spcBef>
                          <a:spcPts val="0"/>
                        </a:spcBef>
                        <a:spcAft>
                          <a:spcPts val="0"/>
                        </a:spcAft>
                      </a:pPr>
                      <a:r>
                        <a:rPr lang="en-US" sz="1200" dirty="0">
                          <a:solidFill>
                            <a:srgbClr val="FF0000"/>
                          </a:solidFill>
                          <a:latin typeface="Times"/>
                          <a:ea typeface="Times"/>
                          <a:cs typeface="Times New Roman"/>
                        </a:rPr>
                        <a:t>Positive bottom line</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728">
                <a:tc>
                  <a:txBody>
                    <a:bodyPr/>
                    <a:lstStyle/>
                    <a:p>
                      <a:pPr marL="0" marR="0" algn="ctr">
                        <a:spcBef>
                          <a:spcPts val="0"/>
                        </a:spcBef>
                        <a:spcAft>
                          <a:spcPts val="0"/>
                        </a:spcAft>
                      </a:pPr>
                      <a:r>
                        <a:rPr lang="en-US" sz="1200">
                          <a:solidFill>
                            <a:srgbClr val="C00000"/>
                          </a:solidFill>
                          <a:latin typeface="Times"/>
                          <a:ea typeface="Times"/>
                          <a:cs typeface="Times New Roman"/>
                        </a:rPr>
                        <a:t>Detailed reports of revenue/ expense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200" dirty="0">
                          <a:solidFill>
                            <a:srgbClr val="C00000"/>
                          </a:solidFill>
                          <a:latin typeface="Times"/>
                          <a:ea typeface="Times"/>
                          <a:cs typeface="Times New Roman"/>
                        </a:rPr>
                        <a:t>Reported to BOD quarterly at BOD meetings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Total transparency of finances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C00000"/>
                        </a:solidFill>
                        <a:latin typeface="Times"/>
                        <a:ea typeface="Times"/>
                        <a:cs typeface="Times New Roman"/>
                      </a:endParaRPr>
                    </a:p>
                    <a:p>
                      <a:pPr marL="0" marR="0" algn="ctr">
                        <a:spcBef>
                          <a:spcPts val="0"/>
                        </a:spcBef>
                        <a:spcAft>
                          <a:spcPts val="0"/>
                        </a:spcAft>
                      </a:pPr>
                      <a:r>
                        <a:rPr lang="en-US" sz="1200">
                          <a:solidFill>
                            <a:srgbClr val="C00000"/>
                          </a:solidFill>
                          <a:latin typeface="Times"/>
                          <a:ea typeface="Times"/>
                          <a:cs typeface="Times New Roman"/>
                        </a:rPr>
                        <a:t>Ongoing</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0"/>
                        </a:spcBef>
                        <a:spcAft>
                          <a:spcPts val="0"/>
                        </a:spcAft>
                      </a:pPr>
                      <a:r>
                        <a:rPr lang="en-US" sz="1200" b="0">
                          <a:solidFill>
                            <a:srgbClr val="C00000"/>
                          </a:solidFill>
                          <a:latin typeface="Calibri"/>
                          <a:ea typeface="Times New Roman"/>
                          <a:cs typeface="Times New Roman"/>
                        </a:rPr>
                        <a:t>Treasurer</a:t>
                      </a:r>
                      <a:endParaRPr lang="en-US" sz="1200" b="1">
                        <a:solidFill>
                          <a:srgbClr val="4F81BD"/>
                        </a:solidFill>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C00000"/>
                        </a:solidFill>
                        <a:latin typeface="Times"/>
                        <a:ea typeface="Times"/>
                        <a:cs typeface="Times New Roman"/>
                      </a:endParaRPr>
                    </a:p>
                    <a:p>
                      <a:pPr marL="0" marR="0">
                        <a:spcBef>
                          <a:spcPts val="0"/>
                        </a:spcBef>
                        <a:spcAft>
                          <a:spcPts val="0"/>
                        </a:spcAft>
                      </a:pPr>
                      <a:r>
                        <a:rPr lang="en-US" sz="1200" b="1" dirty="0">
                          <a:solidFill>
                            <a:srgbClr val="C00000"/>
                          </a:solidFill>
                          <a:latin typeface="Times"/>
                          <a:ea typeface="Times"/>
                          <a:cs typeface="Times New Roman"/>
                        </a:rPr>
                        <a:t>Prepared </a:t>
                      </a:r>
                      <a:r>
                        <a:rPr lang="en-US" sz="1200" b="1" dirty="0" err="1">
                          <a:solidFill>
                            <a:srgbClr val="C00000"/>
                          </a:solidFill>
                          <a:latin typeface="Times"/>
                          <a:ea typeface="Times"/>
                          <a:cs typeface="Times New Roman"/>
                        </a:rPr>
                        <a:t>Quickbooks</a:t>
                      </a:r>
                      <a:r>
                        <a:rPr lang="en-US" sz="1200" b="1" dirty="0">
                          <a:solidFill>
                            <a:srgbClr val="C00000"/>
                          </a:solidFill>
                          <a:latin typeface="Times"/>
                          <a:ea typeface="Times"/>
                          <a:cs typeface="Times New Roman"/>
                        </a:rPr>
                        <a:t> format reports</a:t>
                      </a:r>
                      <a:r>
                        <a:rPr lang="en-US" sz="1200" dirty="0">
                          <a:solidFill>
                            <a:srgbClr val="C00000"/>
                          </a:solidFill>
                          <a:latin typeface="Times"/>
                          <a:ea typeface="Times"/>
                          <a:cs typeface="Times New Roman"/>
                        </a:rPr>
                        <a:t> from Book-keeper  at BOD meetings.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7728">
                <a:tc>
                  <a:txBody>
                    <a:bodyPr/>
                    <a:lstStyle/>
                    <a:p>
                      <a:pPr marL="0" marR="0" algn="ctr">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Policies for fees/ vendors-registrations</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solidFill>
                          <a:srgbClr val="FF0000"/>
                        </a:solidFill>
                        <a:latin typeface="Times"/>
                        <a:ea typeface="Times"/>
                        <a:cs typeface="Times New Roman"/>
                      </a:endParaRPr>
                    </a:p>
                    <a:p>
                      <a:pPr marL="0" marR="0" algn="ctr">
                        <a:spcBef>
                          <a:spcPts val="0"/>
                        </a:spcBef>
                        <a:spcAft>
                          <a:spcPts val="0"/>
                        </a:spcAft>
                      </a:pPr>
                      <a:r>
                        <a:rPr lang="en-US" sz="1200">
                          <a:solidFill>
                            <a:srgbClr val="FF0000"/>
                          </a:solidFill>
                          <a:latin typeface="Times"/>
                          <a:ea typeface="Times"/>
                          <a:cs typeface="Times New Roman"/>
                        </a:rPr>
                        <a:t>Set uniform policy statewide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a:spcBef>
                          <a:spcPts val="0"/>
                        </a:spcBef>
                        <a:spcAft>
                          <a:spcPts val="0"/>
                        </a:spcAft>
                      </a:pPr>
                      <a:r>
                        <a:rPr lang="en-US" sz="1200">
                          <a:solidFill>
                            <a:srgbClr val="FF0000"/>
                          </a:solidFill>
                          <a:latin typeface="Times"/>
                          <a:ea typeface="Times"/>
                          <a:cs typeface="Times New Roman"/>
                        </a:rPr>
                        <a:t>-Consistency of fees for vendors and participants</a:t>
                      </a:r>
                      <a:endParaRPr lang="en-US" sz="1200">
                        <a:latin typeface="Times"/>
                        <a:ea typeface="Times"/>
                        <a:cs typeface="Times New Roman"/>
                      </a:endParaRPr>
                    </a:p>
                    <a:p>
                      <a:pPr marL="228600" marR="0">
                        <a:spcBef>
                          <a:spcPts val="0"/>
                        </a:spcBef>
                        <a:spcAft>
                          <a:spcPts val="0"/>
                        </a:spcAft>
                      </a:pPr>
                      <a:r>
                        <a:rPr lang="en-US" sz="1200">
                          <a:solidFill>
                            <a:srgbClr val="FF0000"/>
                          </a:solidFill>
                          <a:latin typeface="Times"/>
                          <a:ea typeface="Times"/>
                          <a:cs typeface="Times New Roman"/>
                        </a:rPr>
                        <a:t>-Increase revenue</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1200">
                        <a:latin typeface="Times"/>
                        <a:ea typeface="Times"/>
                        <a:cs typeface="Times New Roman"/>
                      </a:endParaRPr>
                    </a:p>
                    <a:p>
                      <a:pPr marL="0" marR="0" algn="ctr">
                        <a:spcBef>
                          <a:spcPts val="0"/>
                        </a:spcBef>
                        <a:spcAft>
                          <a:spcPts val="0"/>
                        </a:spcAft>
                      </a:pPr>
                      <a:r>
                        <a:rPr lang="en-US" sz="1200" b="1">
                          <a:solidFill>
                            <a:srgbClr val="FF0000"/>
                          </a:solidFill>
                          <a:latin typeface="Times"/>
                          <a:ea typeface="Times"/>
                          <a:cs typeface="Times New Roman"/>
                        </a:rPr>
                        <a:t>Policy in place by 6/08</a:t>
                      </a:r>
                      <a:endParaRPr lang="en-US" sz="120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1000"/>
                        </a:spcBef>
                        <a:spcAft>
                          <a:spcPts val="0"/>
                        </a:spcAft>
                      </a:pPr>
                      <a:r>
                        <a:rPr lang="en-US" sz="1200" b="0">
                          <a:solidFill>
                            <a:srgbClr val="FF0000"/>
                          </a:solidFill>
                          <a:latin typeface="Calibri"/>
                          <a:ea typeface="Times New Roman"/>
                          <a:cs typeface="Times New Roman"/>
                        </a:rPr>
                        <a:t>Seminar Committee chair</a:t>
                      </a:r>
                      <a:endParaRPr lang="en-US" sz="1200" b="1">
                        <a:solidFill>
                          <a:srgbClr val="4F81BD"/>
                        </a:solidFill>
                        <a:latin typeface="Calibri"/>
                        <a:ea typeface="Times New Roman"/>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200" dirty="0">
                        <a:solidFill>
                          <a:srgbClr val="FF0000"/>
                        </a:solidFill>
                        <a:latin typeface="Times"/>
                        <a:ea typeface="Times"/>
                        <a:cs typeface="Times New Roman"/>
                      </a:endParaRPr>
                    </a:p>
                    <a:p>
                      <a:pPr marL="0" marR="0">
                        <a:spcBef>
                          <a:spcPts val="0"/>
                        </a:spcBef>
                        <a:spcAft>
                          <a:spcPts val="0"/>
                        </a:spcAft>
                      </a:pPr>
                      <a:r>
                        <a:rPr lang="en-US" sz="1200" dirty="0">
                          <a:solidFill>
                            <a:srgbClr val="FF0000"/>
                          </a:solidFill>
                          <a:latin typeface="Times"/>
                          <a:ea typeface="Times"/>
                          <a:cs typeface="Times New Roman"/>
                        </a:rPr>
                        <a:t>Customer service</a:t>
                      </a:r>
                      <a:endParaRPr lang="en-US" sz="1200" dirty="0">
                        <a:latin typeface="Times"/>
                        <a:ea typeface="Times"/>
                        <a:cs typeface="Times New Roman"/>
                      </a:endParaRPr>
                    </a:p>
                    <a:p>
                      <a:pPr marL="0" marR="0">
                        <a:spcBef>
                          <a:spcPts val="0"/>
                        </a:spcBef>
                        <a:spcAft>
                          <a:spcPts val="0"/>
                        </a:spcAft>
                      </a:pPr>
                      <a:r>
                        <a:rPr lang="en-US" sz="1200" dirty="0">
                          <a:solidFill>
                            <a:srgbClr val="FF0000"/>
                          </a:solidFill>
                          <a:latin typeface="Times"/>
                          <a:ea typeface="Times"/>
                          <a:cs typeface="Times New Roman"/>
                        </a:rPr>
                        <a:t>Satisfaction survey</a:t>
                      </a:r>
                      <a:endParaRPr lang="en-US" sz="1200" dirty="0">
                        <a:latin typeface="Times"/>
                        <a:ea typeface="Times"/>
                        <a:cs typeface="Times New Roman"/>
                      </a:endParaRPr>
                    </a:p>
                    <a:p>
                      <a:pPr marL="0" marR="0">
                        <a:spcBef>
                          <a:spcPts val="0"/>
                        </a:spcBef>
                        <a:spcAft>
                          <a:spcPts val="0"/>
                        </a:spcAft>
                      </a:pPr>
                      <a:r>
                        <a:rPr lang="en-US" sz="1200" dirty="0">
                          <a:solidFill>
                            <a:srgbClr val="FF0000"/>
                          </a:solidFill>
                          <a:latin typeface="Times"/>
                          <a:ea typeface="Times"/>
                          <a:cs typeface="Times New Roman"/>
                        </a:rPr>
                        <a:t>Seminar evaluations</a:t>
                      </a:r>
                      <a:endParaRPr lang="en-US" sz="1200" dirty="0">
                        <a:latin typeface="Times"/>
                        <a:ea typeface="Times"/>
                        <a:cs typeface="Times New Roman"/>
                      </a:endParaRPr>
                    </a:p>
                  </a:txBody>
                  <a:tcPr marL="44824" marR="448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9937" name="Rectangle 1"/>
          <p:cNvSpPr>
            <a:spLocks noChangeArrowheads="1"/>
          </p:cNvSpPr>
          <p:nvPr/>
        </p:nvSpPr>
        <p:spPr bwMode="auto">
          <a:xfrm>
            <a:off x="871595" y="-81721"/>
            <a:ext cx="7400809" cy="620642"/>
          </a:xfrm>
          <a:prstGeom prst="rect">
            <a:avLst/>
          </a:prstGeom>
          <a:noFill/>
          <a:ln w="9525">
            <a:noFill/>
            <a:miter lim="800000"/>
            <a:headEnd/>
            <a:tailEnd/>
          </a:ln>
          <a:effectLst/>
        </p:spPr>
        <p:txBody>
          <a:bodyPr vert="horz" wrap="none" lIns="0" tIns="126960" rIns="0" bIns="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sng" strike="noStrike" cap="none" normalizeH="0" baseline="0" dirty="0" smtClean="0">
                <a:ln>
                  <a:noFill/>
                </a:ln>
                <a:solidFill>
                  <a:schemeClr val="tx1"/>
                </a:solidFill>
                <a:effectLst/>
                <a:latin typeface="Arial" pitchFamily="34" charset="0"/>
                <a:ea typeface="Times" charset="0"/>
                <a:cs typeface="Times New Roman" pitchFamily="18" charset="0"/>
              </a:rPr>
              <a:t>Core Strategy: </a:t>
            </a:r>
            <a:r>
              <a:rPr kumimoji="0" lang="en-US" sz="1400" b="0" i="0" u="sng" strike="noStrike" cap="none" normalizeH="0" baseline="0" dirty="0" smtClean="0">
                <a:ln>
                  <a:noFill/>
                </a:ln>
                <a:solidFill>
                  <a:schemeClr val="tx1"/>
                </a:solidFill>
                <a:effectLst/>
                <a:latin typeface="Arial" pitchFamily="34" charset="0"/>
                <a:ea typeface="Times" charset="0"/>
                <a:cs typeface="Times New Roman" pitchFamily="18" charset="0"/>
              </a:rPr>
              <a:t>Organizational viability  </a:t>
            </a:r>
            <a:r>
              <a:rPr kumimoji="0" lang="en-US" sz="1400" b="1" i="0" u="sng" strike="noStrike" cap="none" normalizeH="0" baseline="0" dirty="0" smtClean="0">
                <a:ln>
                  <a:noFill/>
                </a:ln>
                <a:solidFill>
                  <a:schemeClr val="tx1"/>
                </a:solidFill>
                <a:effectLst/>
                <a:latin typeface="Arial" pitchFamily="34" charset="0"/>
                <a:ea typeface="Times" charset="0"/>
                <a:cs typeface="Times New Roman" pitchFamily="18" charset="0"/>
              </a:rPr>
              <a:t>Tactic</a:t>
            </a:r>
            <a:r>
              <a:rPr kumimoji="0" lang="en-US" sz="1400" b="0" i="0" u="sng" strike="noStrike" cap="none" normalizeH="0" baseline="0" dirty="0" smtClean="0">
                <a:ln>
                  <a:noFill/>
                </a:ln>
                <a:solidFill>
                  <a:schemeClr val="tx1"/>
                </a:solidFill>
                <a:effectLst/>
                <a:latin typeface="Arial" pitchFamily="34" charset="0"/>
                <a:ea typeface="Times" charset="0"/>
                <a:cs typeface="Times New Roman" pitchFamily="18" charset="0"/>
              </a:rPr>
              <a:t>: Financial Performance</a:t>
            </a:r>
            <a:endParaRPr kumimoji="0" lang="en-US"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algn="ctr"/>
            <a:r>
              <a:rPr lang="en-US" dirty="0" smtClean="0"/>
              <a:t>Overview</a:t>
            </a:r>
            <a:br>
              <a:rPr lang="en-US" dirty="0" smtClean="0"/>
            </a:br>
            <a:endParaRPr lang="en-US" dirty="0"/>
          </a:p>
        </p:txBody>
      </p:sp>
      <p:sp>
        <p:nvSpPr>
          <p:cNvPr id="6" name="Content Placeholder 5"/>
          <p:cNvSpPr>
            <a:spLocks noGrp="1"/>
          </p:cNvSpPr>
          <p:nvPr>
            <p:ph idx="1"/>
          </p:nvPr>
        </p:nvSpPr>
        <p:spPr/>
        <p:txBody>
          <a:bodyPr>
            <a:normAutofit/>
          </a:bodyPr>
          <a:lstStyle/>
          <a:p>
            <a:r>
              <a:rPr lang="en-US" dirty="0" smtClean="0"/>
              <a:t>Year 1 2006-7:  Getting started: mission/core values/goals</a:t>
            </a:r>
          </a:p>
          <a:p>
            <a:r>
              <a:rPr lang="en-US" dirty="0" smtClean="0"/>
              <a:t>Year 2 2008:  Refining the plan:  core strategies and tactics</a:t>
            </a:r>
          </a:p>
          <a:p>
            <a:r>
              <a:rPr lang="en-US" dirty="0" smtClean="0"/>
              <a:t>Year 3 2009:  Filling in the blanks, updating and revising </a:t>
            </a:r>
          </a:p>
          <a:p>
            <a:r>
              <a:rPr lang="en-US" dirty="0" smtClean="0"/>
              <a:t>Future plans</a:t>
            </a:r>
          </a:p>
          <a:p>
            <a:pPr lvl="1"/>
            <a:r>
              <a:rPr lang="en-US" dirty="0" smtClean="0"/>
              <a:t>Complete all initiatives</a:t>
            </a:r>
          </a:p>
          <a:p>
            <a:pPr lvl="1"/>
            <a:r>
              <a:rPr lang="en-US" dirty="0" smtClean="0"/>
              <a:t>Communicate to membership</a:t>
            </a:r>
          </a:p>
          <a:p>
            <a:pPr lvl="1"/>
            <a:r>
              <a:rPr lang="en-US" dirty="0" smtClean="0"/>
              <a:t>Use strategic plan as basis for board meeting</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Core strategy: organizational viability</a:t>
            </a:r>
            <a:endParaRPr lang="en-US" dirty="0"/>
          </a:p>
        </p:txBody>
      </p:sp>
      <p:sp>
        <p:nvSpPr>
          <p:cNvPr id="3" name="Content Placeholder 2"/>
          <p:cNvSpPr>
            <a:spLocks noGrp="1"/>
          </p:cNvSpPr>
          <p:nvPr>
            <p:ph idx="1"/>
          </p:nvPr>
        </p:nvSpPr>
        <p:spPr/>
        <p:txBody>
          <a:bodyPr/>
          <a:lstStyle/>
          <a:p>
            <a:pPr lvl="0"/>
            <a:r>
              <a:rPr lang="en-US" b="1" dirty="0" smtClean="0"/>
              <a:t>Tactic</a:t>
            </a:r>
            <a:r>
              <a:rPr lang="en-US" b="1" dirty="0"/>
              <a:t>:</a:t>
            </a:r>
            <a:r>
              <a:rPr lang="en-US" dirty="0"/>
              <a:t>  Financial Performance</a:t>
            </a:r>
            <a:endParaRPr lang="en-US" sz="4400" u="sng" dirty="0"/>
          </a:p>
          <a:p>
            <a:pPr lvl="1"/>
            <a:r>
              <a:rPr lang="en-US" dirty="0"/>
              <a:t>9 initiatives, 9 developed 2 completed</a:t>
            </a:r>
            <a:endParaRPr lang="en-US" sz="4000" u="sng" dirty="0"/>
          </a:p>
          <a:p>
            <a:pPr lvl="0"/>
            <a:r>
              <a:rPr lang="en-US" b="1" dirty="0"/>
              <a:t>Tactic</a:t>
            </a:r>
            <a:r>
              <a:rPr lang="en-US" dirty="0"/>
              <a:t>: Leadership development</a:t>
            </a:r>
            <a:endParaRPr lang="en-US" sz="4400" u="sng" dirty="0"/>
          </a:p>
          <a:p>
            <a:pPr lvl="1"/>
            <a:r>
              <a:rPr lang="en-US" dirty="0"/>
              <a:t>7 initiatives, 7 developed, 0 completed</a:t>
            </a:r>
            <a:endParaRPr lang="en-US" sz="4000" u="sng" dirty="0"/>
          </a:p>
          <a:p>
            <a:pPr lvl="0"/>
            <a:r>
              <a:rPr lang="en-US" b="1" dirty="0"/>
              <a:t>Tactic</a:t>
            </a:r>
            <a:r>
              <a:rPr lang="en-US" dirty="0"/>
              <a:t>: Reorganization</a:t>
            </a:r>
            <a:endParaRPr lang="en-US" sz="4400" u="sng" dirty="0"/>
          </a:p>
          <a:p>
            <a:pPr lvl="1"/>
            <a:r>
              <a:rPr lang="en-US" dirty="0"/>
              <a:t>3 initiatives, 3 developed, 1 </a:t>
            </a:r>
            <a:r>
              <a:rPr lang="en-US" dirty="0" smtClean="0"/>
              <a:t>completed</a:t>
            </a:r>
          </a:p>
          <a:p>
            <a:pPr>
              <a:buNone/>
            </a:pPr>
            <a:r>
              <a:rPr lang="en-US" dirty="0" smtClean="0"/>
              <a:t>(as of 01/09)</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Core Strategy: Advocacy</a:t>
            </a:r>
            <a:endParaRPr lang="en-US" dirty="0"/>
          </a:p>
        </p:txBody>
      </p:sp>
      <p:sp>
        <p:nvSpPr>
          <p:cNvPr id="5" name="Content Placeholder 4"/>
          <p:cNvSpPr>
            <a:spLocks noGrp="1"/>
          </p:cNvSpPr>
          <p:nvPr>
            <p:ph idx="1"/>
          </p:nvPr>
        </p:nvSpPr>
        <p:spPr/>
        <p:txBody>
          <a:bodyPr>
            <a:normAutofit/>
          </a:bodyPr>
          <a:lstStyle/>
          <a:p>
            <a:pPr lvl="0"/>
            <a:r>
              <a:rPr lang="en-US" b="1" dirty="0"/>
              <a:t>Tactic:</a:t>
            </a:r>
            <a:r>
              <a:rPr lang="en-US" dirty="0"/>
              <a:t>  Public/Patients</a:t>
            </a:r>
            <a:endParaRPr lang="en-US" sz="4400" u="sng" dirty="0"/>
          </a:p>
          <a:p>
            <a:pPr lvl="1"/>
            <a:r>
              <a:rPr lang="en-US" dirty="0"/>
              <a:t>5 Initiatives, 5 developed, 0 completed</a:t>
            </a:r>
            <a:endParaRPr lang="en-US" sz="4000" u="sng" dirty="0"/>
          </a:p>
          <a:p>
            <a:pPr lvl="0"/>
            <a:r>
              <a:rPr lang="en-US" b="1" dirty="0"/>
              <a:t>Tactic:</a:t>
            </a:r>
            <a:r>
              <a:rPr lang="en-US" dirty="0"/>
              <a:t>  Government</a:t>
            </a:r>
            <a:endParaRPr lang="en-US" sz="4400" u="sng" dirty="0"/>
          </a:p>
          <a:p>
            <a:pPr lvl="1"/>
            <a:r>
              <a:rPr lang="en-US" dirty="0"/>
              <a:t>5 initiatives, 0 developed, 0 completed</a:t>
            </a:r>
            <a:endParaRPr lang="en-US" sz="4000" u="sng" dirty="0"/>
          </a:p>
          <a:p>
            <a:pPr lvl="0"/>
            <a:r>
              <a:rPr lang="en-US" b="1" dirty="0"/>
              <a:t>Tactic</a:t>
            </a:r>
            <a:r>
              <a:rPr lang="en-US" dirty="0"/>
              <a:t>:  Other Professions</a:t>
            </a:r>
            <a:endParaRPr lang="en-US" sz="4400" u="sng" dirty="0"/>
          </a:p>
          <a:p>
            <a:pPr lvl="1"/>
            <a:r>
              <a:rPr lang="en-US" dirty="0"/>
              <a:t>3 initiatives, 0 developed, 0 completed</a:t>
            </a:r>
            <a:endParaRPr lang="en-US" sz="4000" u="sng" dirty="0"/>
          </a:p>
          <a:p>
            <a:pPr lvl="0"/>
            <a:r>
              <a:rPr lang="en-US" b="1" dirty="0"/>
              <a:t>Tactic:</a:t>
            </a:r>
            <a:r>
              <a:rPr lang="en-US" dirty="0"/>
              <a:t>  Respiratory Therapy Profession</a:t>
            </a:r>
            <a:endParaRPr lang="en-US" sz="4400" u="sng" dirty="0"/>
          </a:p>
          <a:p>
            <a:pPr lvl="1"/>
            <a:r>
              <a:rPr lang="en-US" dirty="0"/>
              <a:t> 6 initiatives, 4 developed, 1 completed</a:t>
            </a:r>
            <a:endParaRPr lang="en-US" sz="4000" u="sng" dirty="0"/>
          </a:p>
          <a:p>
            <a:pPr>
              <a:buNone/>
            </a:pPr>
            <a:r>
              <a:rPr lang="en-US" dirty="0" smtClean="0"/>
              <a:t>(as of 01/09)</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Strategy: Membership</a:t>
            </a:r>
            <a:endParaRPr lang="en-US" dirty="0"/>
          </a:p>
        </p:txBody>
      </p:sp>
      <p:sp>
        <p:nvSpPr>
          <p:cNvPr id="3" name="Content Placeholder 2"/>
          <p:cNvSpPr>
            <a:spLocks noGrp="1"/>
          </p:cNvSpPr>
          <p:nvPr>
            <p:ph idx="1"/>
          </p:nvPr>
        </p:nvSpPr>
        <p:spPr/>
        <p:txBody>
          <a:bodyPr/>
          <a:lstStyle/>
          <a:p>
            <a:pPr lvl="0"/>
            <a:r>
              <a:rPr lang="en-US" b="1" dirty="0"/>
              <a:t>Tactic:</a:t>
            </a:r>
            <a:r>
              <a:rPr lang="en-US" dirty="0"/>
              <a:t>  Recruitment</a:t>
            </a:r>
            <a:endParaRPr lang="en-US" sz="4400" u="sng" dirty="0"/>
          </a:p>
          <a:p>
            <a:pPr lvl="1"/>
            <a:r>
              <a:rPr lang="en-US" dirty="0"/>
              <a:t>8 </a:t>
            </a:r>
            <a:r>
              <a:rPr lang="en-US" dirty="0" err="1"/>
              <a:t>initatives</a:t>
            </a:r>
            <a:r>
              <a:rPr lang="en-US" dirty="0"/>
              <a:t>, 8 developed, 1 completed</a:t>
            </a:r>
            <a:endParaRPr lang="en-US" sz="4000" u="sng" dirty="0"/>
          </a:p>
          <a:p>
            <a:pPr lvl="0"/>
            <a:r>
              <a:rPr lang="en-US" b="1" dirty="0"/>
              <a:t>Tactic</a:t>
            </a:r>
            <a:r>
              <a:rPr lang="en-US" dirty="0"/>
              <a:t>:  Retention</a:t>
            </a:r>
            <a:endParaRPr lang="en-US" sz="4400" u="sng" dirty="0"/>
          </a:p>
          <a:p>
            <a:pPr lvl="1"/>
            <a:r>
              <a:rPr lang="en-US" dirty="0"/>
              <a:t>6 Initiatives, 6 developed, 0 completed</a:t>
            </a:r>
            <a:endParaRPr lang="en-US" sz="4000" u="sng" dirty="0"/>
          </a:p>
          <a:p>
            <a:pPr lvl="0"/>
            <a:r>
              <a:rPr lang="en-US" b="1" dirty="0"/>
              <a:t>Tactic:</a:t>
            </a:r>
            <a:r>
              <a:rPr lang="en-US" dirty="0"/>
              <a:t>  </a:t>
            </a:r>
            <a:r>
              <a:rPr lang="en-US" dirty="0" err="1"/>
              <a:t>Camraderie</a:t>
            </a:r>
            <a:endParaRPr lang="en-US" sz="4400" u="sng" dirty="0"/>
          </a:p>
          <a:p>
            <a:pPr lvl="1"/>
            <a:r>
              <a:rPr lang="en-US" dirty="0"/>
              <a:t>7 Initiatives, 7 developed, 0 completed</a:t>
            </a:r>
            <a:endParaRPr lang="en-US" sz="4000" u="sng" dirty="0"/>
          </a:p>
          <a:p>
            <a:pPr>
              <a:buNone/>
            </a:pPr>
            <a:r>
              <a:rPr lang="en-US" dirty="0" smtClean="0"/>
              <a:t>(as of 01/09)</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Strategy: Education</a:t>
            </a:r>
            <a:endParaRPr lang="en-US" dirty="0"/>
          </a:p>
        </p:txBody>
      </p:sp>
      <p:sp>
        <p:nvSpPr>
          <p:cNvPr id="3" name="Content Placeholder 2"/>
          <p:cNvSpPr>
            <a:spLocks noGrp="1"/>
          </p:cNvSpPr>
          <p:nvPr>
            <p:ph idx="1"/>
          </p:nvPr>
        </p:nvSpPr>
        <p:spPr/>
        <p:txBody>
          <a:bodyPr>
            <a:normAutofit fontScale="92500" lnSpcReduction="20000"/>
          </a:bodyPr>
          <a:lstStyle/>
          <a:p>
            <a:pPr lvl="0"/>
            <a:r>
              <a:rPr lang="en-US" b="1" dirty="0" smtClean="0"/>
              <a:t>Tactic</a:t>
            </a:r>
            <a:r>
              <a:rPr lang="en-US" dirty="0" smtClean="0"/>
              <a:t>:  General </a:t>
            </a:r>
            <a:r>
              <a:rPr lang="en-US" dirty="0"/>
              <a:t>public </a:t>
            </a:r>
            <a:endParaRPr lang="en-US" sz="4400" u="sng" dirty="0"/>
          </a:p>
          <a:p>
            <a:pPr lvl="1"/>
            <a:r>
              <a:rPr lang="en-US" dirty="0"/>
              <a:t>6 Initiatives, 6 developed, 0 completed </a:t>
            </a:r>
            <a:endParaRPr lang="en-US" sz="4000" u="sng" dirty="0"/>
          </a:p>
          <a:p>
            <a:pPr lvl="0"/>
            <a:r>
              <a:rPr lang="en-US" b="1" dirty="0"/>
              <a:t>Tactic</a:t>
            </a:r>
            <a:r>
              <a:rPr lang="en-US" dirty="0"/>
              <a:t>:  Hospital leadership </a:t>
            </a:r>
            <a:endParaRPr lang="en-US" sz="4400" u="sng" dirty="0"/>
          </a:p>
          <a:p>
            <a:pPr lvl="1"/>
            <a:r>
              <a:rPr lang="en-US" dirty="0"/>
              <a:t>3 Initiatives, 3 developed, 0 completed </a:t>
            </a:r>
            <a:endParaRPr lang="en-US" sz="4000" u="sng" dirty="0"/>
          </a:p>
          <a:p>
            <a:pPr lvl="0"/>
            <a:r>
              <a:rPr lang="en-US" b="1" dirty="0"/>
              <a:t>Tactic:</a:t>
            </a:r>
            <a:r>
              <a:rPr lang="en-US" dirty="0"/>
              <a:t>  State/Federal Government  </a:t>
            </a:r>
            <a:endParaRPr lang="en-US" sz="4400" u="sng" dirty="0"/>
          </a:p>
          <a:p>
            <a:pPr lvl="1"/>
            <a:r>
              <a:rPr lang="en-US" dirty="0"/>
              <a:t>3 Initiatives, 3 developed, 0 completed</a:t>
            </a:r>
            <a:endParaRPr lang="en-US" sz="4000" u="sng" dirty="0"/>
          </a:p>
          <a:p>
            <a:pPr lvl="0"/>
            <a:r>
              <a:rPr lang="en-US" b="1" dirty="0"/>
              <a:t>Tactic:</a:t>
            </a:r>
            <a:r>
              <a:rPr lang="en-US" dirty="0"/>
              <a:t>  Schools  </a:t>
            </a:r>
            <a:endParaRPr lang="en-US" sz="4400" u="sng" dirty="0"/>
          </a:p>
          <a:p>
            <a:pPr lvl="1"/>
            <a:r>
              <a:rPr lang="en-US" dirty="0"/>
              <a:t>3 Initiatives, 3 developed, 0 completed</a:t>
            </a:r>
            <a:endParaRPr lang="en-US" sz="4000" u="sng" dirty="0"/>
          </a:p>
          <a:p>
            <a:pPr lvl="0"/>
            <a:r>
              <a:rPr lang="en-US" b="1" dirty="0"/>
              <a:t>Tactic</a:t>
            </a:r>
            <a:r>
              <a:rPr lang="en-US" dirty="0"/>
              <a:t>:  </a:t>
            </a:r>
            <a:r>
              <a:rPr lang="en-US" dirty="0" smtClean="0"/>
              <a:t>Respiratory </a:t>
            </a:r>
            <a:r>
              <a:rPr lang="en-US" dirty="0"/>
              <a:t>Therapists  </a:t>
            </a:r>
            <a:endParaRPr lang="en-US" sz="4400" u="sng" dirty="0"/>
          </a:p>
          <a:p>
            <a:pPr lvl="1"/>
            <a:r>
              <a:rPr lang="en-US" dirty="0"/>
              <a:t>7 Initiatives, 7 developed, 1 completed</a:t>
            </a:r>
            <a:endParaRPr lang="en-US" sz="4000" u="sng" dirty="0"/>
          </a:p>
          <a:p>
            <a:pPr lvl="0"/>
            <a:r>
              <a:rPr lang="en-US" b="1" dirty="0"/>
              <a:t>Tactic</a:t>
            </a:r>
            <a:r>
              <a:rPr lang="en-US" dirty="0"/>
              <a:t>: Other health professionals</a:t>
            </a:r>
            <a:endParaRPr lang="en-US" sz="4400" u="sng" dirty="0"/>
          </a:p>
          <a:p>
            <a:pPr lvl="1"/>
            <a:r>
              <a:rPr lang="en-US" dirty="0"/>
              <a:t>3 Initiatives, 3 developed, 0 completed</a:t>
            </a:r>
            <a:endParaRPr lang="en-US" sz="4000" u="sng" dirty="0"/>
          </a:p>
          <a:p>
            <a:pPr>
              <a:buNone/>
            </a:pPr>
            <a:r>
              <a:rPr lang="en-US" dirty="0" smtClean="0"/>
              <a:t>(as of 01/09)</a:t>
            </a:r>
            <a:r>
              <a:rPr lang="en-US" dirty="0"/>
              <a:t> </a:t>
            </a:r>
            <a:endParaRPr lang="en-US" sz="4400" u="sng" dirty="0"/>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Plans</a:t>
            </a:r>
            <a:endParaRPr lang="en-US" dirty="0"/>
          </a:p>
        </p:txBody>
      </p:sp>
      <p:sp>
        <p:nvSpPr>
          <p:cNvPr id="3" name="Content Placeholder 2"/>
          <p:cNvSpPr>
            <a:spLocks noGrp="1"/>
          </p:cNvSpPr>
          <p:nvPr>
            <p:ph idx="1"/>
          </p:nvPr>
        </p:nvSpPr>
        <p:spPr/>
        <p:txBody>
          <a:bodyPr/>
          <a:lstStyle/>
          <a:p>
            <a:r>
              <a:rPr lang="en-US" dirty="0" smtClean="0"/>
              <a:t>Continue annual retreat and planning session</a:t>
            </a:r>
          </a:p>
          <a:p>
            <a:r>
              <a:rPr lang="en-US" dirty="0" smtClean="0"/>
              <a:t>Complete development of all initiatives</a:t>
            </a:r>
          </a:p>
          <a:p>
            <a:r>
              <a:rPr lang="en-US" dirty="0" smtClean="0"/>
              <a:t>Include strategic plan update in all BOD meetings</a:t>
            </a:r>
          </a:p>
          <a:p>
            <a:r>
              <a:rPr lang="en-US" dirty="0" smtClean="0"/>
              <a:t>Refocus BOD meetings around strategic plan</a:t>
            </a:r>
          </a:p>
          <a:p>
            <a:r>
              <a:rPr lang="en-US" dirty="0" smtClean="0"/>
              <a:t>Finalize plan and communicate to all members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Surviving the strategic plan</a:t>
            </a:r>
            <a:endParaRPr lang="en-US" dirty="0"/>
          </a:p>
        </p:txBody>
      </p:sp>
      <p:pic>
        <p:nvPicPr>
          <p:cNvPr id="4" name="Content Placeholder 3" descr="girls in nyc.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Year 1:  Getting Started</a:t>
            </a:r>
            <a:endParaRPr lang="en-US" dirty="0"/>
          </a:p>
        </p:txBody>
      </p:sp>
      <p:sp>
        <p:nvSpPr>
          <p:cNvPr id="3" name="Content Placeholder 2"/>
          <p:cNvSpPr>
            <a:spLocks noGrp="1"/>
          </p:cNvSpPr>
          <p:nvPr>
            <p:ph idx="1"/>
          </p:nvPr>
        </p:nvSpPr>
        <p:spPr/>
        <p:txBody>
          <a:bodyPr/>
          <a:lstStyle/>
          <a:p>
            <a:r>
              <a:rPr lang="en-US" dirty="0" smtClean="0"/>
              <a:t>Board members interested in developing strategic plan</a:t>
            </a:r>
          </a:p>
          <a:p>
            <a:r>
              <a:rPr lang="en-US" dirty="0" smtClean="0"/>
              <a:t>Talked to Garry Kaufmann about facilitating, based on his experience</a:t>
            </a:r>
          </a:p>
          <a:p>
            <a:r>
              <a:rPr lang="en-US" dirty="0" smtClean="0"/>
              <a:t>2 day retreat scheduled for January 2007, to include BOD meeting and strategic planning session</a:t>
            </a:r>
          </a:p>
          <a:p>
            <a:r>
              <a:rPr lang="en-US" dirty="0" smtClean="0"/>
              <a:t>Developed Mission Statement, Core Values, and Goals</a:t>
            </a:r>
          </a:p>
          <a:p>
            <a:pPr>
              <a:buNone/>
            </a:pPr>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Garry </a:t>
            </a:r>
            <a:r>
              <a:rPr lang="en-US" dirty="0" err="1" smtClean="0"/>
              <a:t>kaufmann</a:t>
            </a:r>
            <a:r>
              <a:rPr lang="en-US" dirty="0" smtClean="0"/>
              <a:t> facilitates</a:t>
            </a:r>
            <a:endParaRPr lang="en-US" dirty="0"/>
          </a:p>
        </p:txBody>
      </p:sp>
      <p:pic>
        <p:nvPicPr>
          <p:cNvPr id="4" name="Content Placeholder 3" descr="Ron Chuck Garry.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Brainstorming</a:t>
            </a:r>
            <a:endParaRPr lang="en-US" dirty="0"/>
          </a:p>
        </p:txBody>
      </p:sp>
      <p:pic>
        <p:nvPicPr>
          <p:cNvPr id="4" name="Content Placeholder 3" descr="me and the guys.JPG"/>
          <p:cNvPicPr>
            <a:picLocks noGrp="1" noChangeAspect="1"/>
          </p:cNvPicPr>
          <p:nvPr>
            <p:ph idx="1"/>
          </p:nvPr>
        </p:nvPicPr>
        <p:blipFill>
          <a:blip r:embed="rId2" cstate="print"/>
          <a:stretch>
            <a:fillRect/>
          </a:stretch>
        </p:blipFill>
        <p:spPr>
          <a:xfrm>
            <a:off x="845608" y="1609725"/>
            <a:ext cx="6462184" cy="484663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mission statement</a:t>
            </a:r>
            <a:endParaRPr lang="en-US" dirty="0"/>
          </a:p>
        </p:txBody>
      </p:sp>
      <p:sp>
        <p:nvSpPr>
          <p:cNvPr id="3" name="Content Placeholder 2"/>
          <p:cNvSpPr>
            <a:spLocks noGrp="1"/>
          </p:cNvSpPr>
          <p:nvPr>
            <p:ph idx="1"/>
          </p:nvPr>
        </p:nvSpPr>
        <p:spPr/>
        <p:txBody>
          <a:bodyPr/>
          <a:lstStyle/>
          <a:p>
            <a:pPr>
              <a:buNone/>
            </a:pPr>
            <a:r>
              <a:rPr lang="en-US" dirty="0" smtClean="0"/>
              <a:t>	The NYSSRC, an affiliate of the American Association for Respiratory Care, is the professional association of respiratory therapists, representing respiratory care in New York State. The NYSSRC promotes excellence in patient care, encourages professionalism, and advocates for patients, their families, the public, the profession and the respiratory therapist.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Getting started: core values</a:t>
            </a:r>
            <a:endParaRPr lang="en-US" dirty="0"/>
          </a:p>
        </p:txBody>
      </p:sp>
      <p:sp>
        <p:nvSpPr>
          <p:cNvPr id="3" name="Content Placeholder 2"/>
          <p:cNvSpPr>
            <a:spLocks noGrp="1"/>
          </p:cNvSpPr>
          <p:nvPr>
            <p:ph idx="1"/>
          </p:nvPr>
        </p:nvSpPr>
        <p:spPr/>
        <p:txBody>
          <a:bodyPr>
            <a:normAutofit/>
          </a:bodyPr>
          <a:lstStyle/>
          <a:p>
            <a:r>
              <a:rPr lang="en-US" dirty="0" smtClean="0"/>
              <a:t>Teamwork </a:t>
            </a:r>
            <a:r>
              <a:rPr lang="en-US" dirty="0"/>
              <a:t>for the Greater Good</a:t>
            </a:r>
            <a:endParaRPr lang="en-US" dirty="0" smtClean="0"/>
          </a:p>
          <a:p>
            <a:r>
              <a:rPr lang="en-US" dirty="0"/>
              <a:t>Inclusiveness</a:t>
            </a:r>
            <a:endParaRPr lang="en-US" dirty="0" smtClean="0"/>
          </a:p>
          <a:p>
            <a:r>
              <a:rPr lang="en-US" dirty="0"/>
              <a:t>Courage</a:t>
            </a:r>
            <a:endParaRPr lang="en-US" dirty="0" smtClean="0"/>
          </a:p>
          <a:p>
            <a:r>
              <a:rPr lang="en-US" dirty="0"/>
              <a:t>Accountability</a:t>
            </a:r>
            <a:endParaRPr lang="en-US" dirty="0" smtClean="0"/>
          </a:p>
          <a:p>
            <a:r>
              <a:rPr lang="en-US" dirty="0"/>
              <a:t>Fiscal Responsibility</a:t>
            </a:r>
            <a:endParaRPr lang="en-US" dirty="0" smtClean="0"/>
          </a:p>
          <a:p>
            <a:r>
              <a:rPr lang="en-US" dirty="0"/>
              <a:t>Open Communication</a:t>
            </a:r>
            <a:endParaRPr lang="en-US" dirty="0" smtClean="0"/>
          </a:p>
          <a:p>
            <a:r>
              <a:rPr lang="en-US" dirty="0"/>
              <a:t>Professionalism</a:t>
            </a:r>
            <a:endParaRPr lang="en-US" dirty="0" smtClean="0"/>
          </a:p>
          <a:p>
            <a:r>
              <a:rPr lang="en-US" dirty="0"/>
              <a:t>Progressive Attitude</a:t>
            </a:r>
            <a:endParaRPr lang="en-US" dirty="0" smtClean="0"/>
          </a:p>
          <a:p>
            <a:r>
              <a:rPr lang="en-US" dirty="0"/>
              <a:t>Strive for Excellence</a:t>
            </a:r>
            <a:endParaRPr lang="en-US" dirty="0" smtClean="0"/>
          </a:p>
          <a:p>
            <a:r>
              <a:rPr lang="en-US" dirty="0"/>
              <a:t>Have Fun!</a:t>
            </a:r>
            <a:endParaRPr lang="en-US" dirty="0" smtClean="0"/>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Getting started: goals</a:t>
            </a:r>
            <a:endParaRPr lang="en-US" dirty="0"/>
          </a:p>
        </p:txBody>
      </p:sp>
      <p:sp>
        <p:nvSpPr>
          <p:cNvPr id="3" name="Content Placeholder 2"/>
          <p:cNvSpPr>
            <a:spLocks noGrp="1"/>
          </p:cNvSpPr>
          <p:nvPr>
            <p:ph idx="1"/>
          </p:nvPr>
        </p:nvSpPr>
        <p:spPr/>
        <p:txBody>
          <a:bodyPr>
            <a:normAutofit fontScale="85000" lnSpcReduction="10000"/>
          </a:bodyPr>
          <a:lstStyle/>
          <a:p>
            <a:pPr lvl="0"/>
            <a:r>
              <a:rPr lang="en-US" dirty="0" smtClean="0"/>
              <a:t>Increase </a:t>
            </a:r>
            <a:r>
              <a:rPr lang="en-US" dirty="0"/>
              <a:t>membership</a:t>
            </a:r>
          </a:p>
          <a:p>
            <a:pPr lvl="0"/>
            <a:r>
              <a:rPr lang="en-US" dirty="0"/>
              <a:t>Be the preferred provider for quality respiratory care continuing education</a:t>
            </a:r>
          </a:p>
          <a:p>
            <a:pPr lvl="0"/>
            <a:r>
              <a:rPr lang="en-US" dirty="0"/>
              <a:t>Support formal Respiratory Care Programs in NYS</a:t>
            </a:r>
          </a:p>
          <a:p>
            <a:pPr lvl="0"/>
            <a:r>
              <a:rPr lang="en-US" dirty="0"/>
              <a:t>Unify the state society.</a:t>
            </a:r>
          </a:p>
          <a:p>
            <a:pPr lvl="0"/>
            <a:r>
              <a:rPr lang="en-US" dirty="0"/>
              <a:t>Promote leadership development</a:t>
            </a:r>
          </a:p>
          <a:p>
            <a:pPr lvl="0"/>
            <a:r>
              <a:rPr lang="en-US" dirty="0"/>
              <a:t>Maintain fiscal stability</a:t>
            </a:r>
          </a:p>
          <a:p>
            <a:pPr lvl="0"/>
            <a:r>
              <a:rPr lang="en-US" dirty="0"/>
              <a:t>Increase student involvement in NYSSRC</a:t>
            </a:r>
          </a:p>
          <a:p>
            <a:pPr lvl="0"/>
            <a:r>
              <a:rPr lang="en-US" dirty="0"/>
              <a:t>Support and encourage evidence-based respiratory care</a:t>
            </a:r>
          </a:p>
          <a:p>
            <a:pPr lvl="0"/>
            <a:r>
              <a:rPr lang="en-US" dirty="0"/>
              <a:t>Develop, implement and maintain a strategic plan</a:t>
            </a:r>
          </a:p>
          <a:p>
            <a:pPr lvl="0"/>
            <a:r>
              <a:rPr lang="en-US" dirty="0"/>
              <a:t>Provide advocacy for therapists, patients, and the public.</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each goal:</a:t>
            </a:r>
            <a:endParaRPr lang="en-US" dirty="0"/>
          </a:p>
        </p:txBody>
      </p:sp>
      <p:sp>
        <p:nvSpPr>
          <p:cNvPr id="3" name="Content Placeholder 2"/>
          <p:cNvSpPr>
            <a:spLocks noGrp="1"/>
          </p:cNvSpPr>
          <p:nvPr>
            <p:ph idx="1"/>
          </p:nvPr>
        </p:nvSpPr>
        <p:spPr/>
        <p:txBody>
          <a:bodyPr/>
          <a:lstStyle/>
          <a:p>
            <a:r>
              <a:rPr lang="en-US" dirty="0" smtClean="0"/>
              <a:t>Plan</a:t>
            </a:r>
          </a:p>
          <a:p>
            <a:r>
              <a:rPr lang="en-US" dirty="0" smtClean="0"/>
              <a:t>Responsible party</a:t>
            </a:r>
          </a:p>
          <a:p>
            <a:r>
              <a:rPr lang="en-US" dirty="0" smtClean="0"/>
              <a:t>Timeline </a:t>
            </a:r>
          </a:p>
          <a:p>
            <a:r>
              <a:rPr lang="en-US" dirty="0" smtClean="0"/>
              <a:t>Measure</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489</TotalTime>
  <Words>1724</Words>
  <Application>Microsoft Office PowerPoint</Application>
  <PresentationFormat>On-screen Show (4:3)</PresentationFormat>
  <Paragraphs>478</Paragraphs>
  <Slides>25</Slides>
  <Notes>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Opulent</vt:lpstr>
      <vt:lpstr>Annual retreat to develop, implement and revise strategic plan</vt:lpstr>
      <vt:lpstr>Overview </vt:lpstr>
      <vt:lpstr>Year 1:  Getting Started</vt:lpstr>
      <vt:lpstr>Garry kaufmann facilitates</vt:lpstr>
      <vt:lpstr>Brainstorming</vt:lpstr>
      <vt:lpstr>Getting started: mission statement</vt:lpstr>
      <vt:lpstr>Getting started: core values</vt:lpstr>
      <vt:lpstr>  Getting started: goals</vt:lpstr>
      <vt:lpstr>For each goal:</vt:lpstr>
      <vt:lpstr>Slide 10</vt:lpstr>
      <vt:lpstr>2007 progress</vt:lpstr>
      <vt:lpstr>Slide 12</vt:lpstr>
      <vt:lpstr>2008: year two</vt:lpstr>
      <vt:lpstr>Slide 14</vt:lpstr>
      <vt:lpstr>2008:  progress!</vt:lpstr>
      <vt:lpstr>2009:  the work continues</vt:lpstr>
      <vt:lpstr>2009: retreat</vt:lpstr>
      <vt:lpstr>Slide 18</vt:lpstr>
      <vt:lpstr>Slide 19</vt:lpstr>
      <vt:lpstr>Core strategy: organizational viability</vt:lpstr>
      <vt:lpstr>Core Strategy: Advocacy</vt:lpstr>
      <vt:lpstr>Core Strategy: Membership</vt:lpstr>
      <vt:lpstr>Core Strategy: Education</vt:lpstr>
      <vt:lpstr>Future Plans</vt:lpstr>
      <vt:lpstr>Surviving the strategic plan</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retreat to develop, implement and update strategic plan </dc:title>
  <dc:creator> </dc:creator>
  <cp:lastModifiedBy>Sheri</cp:lastModifiedBy>
  <cp:revision>42</cp:revision>
  <dcterms:created xsi:type="dcterms:W3CDTF">2009-06-20T14:46:24Z</dcterms:created>
  <dcterms:modified xsi:type="dcterms:W3CDTF">2009-06-30T13:12:42Z</dcterms:modified>
</cp:coreProperties>
</file>