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Default Extension="wav" ContentType="audio/wav"/>
  <Override PartName="/ppt/tags/tag1.xml" ContentType="application/vnd.openxmlformats-officedocument.presentationml.tag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31"/>
  </p:notesMasterIdLst>
  <p:sldIdLst>
    <p:sldId id="256" r:id="rId3"/>
    <p:sldId id="266" r:id="rId4"/>
    <p:sldId id="264" r:id="rId5"/>
    <p:sldId id="267" r:id="rId6"/>
    <p:sldId id="268" r:id="rId7"/>
    <p:sldId id="269" r:id="rId8"/>
    <p:sldId id="270" r:id="rId9"/>
    <p:sldId id="271" r:id="rId10"/>
    <p:sldId id="281" r:id="rId11"/>
    <p:sldId id="272" r:id="rId12"/>
    <p:sldId id="282" r:id="rId13"/>
    <p:sldId id="283" r:id="rId14"/>
    <p:sldId id="284" r:id="rId15"/>
    <p:sldId id="285" r:id="rId16"/>
    <p:sldId id="273" r:id="rId17"/>
    <p:sldId id="286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91" r:id="rId26"/>
    <p:sldId id="287" r:id="rId27"/>
    <p:sldId id="288" r:id="rId28"/>
    <p:sldId id="289" r:id="rId29"/>
    <p:sldId id="290" r:id="rId3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20th Century Font" pitchFamily="2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20th Century Font" pitchFamily="2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20th Century Font" pitchFamily="2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20th Century Font" pitchFamily="2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20th Century Font" pitchFamily="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20th Century Font" pitchFamily="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20th Century Font" pitchFamily="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20th Century Font" pitchFamily="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20th Century Font" pitchFamily="2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  <a:srgbClr val="FFFF00"/>
    <a:srgbClr val="0066FF"/>
    <a:srgbClr val="FFCCFF"/>
    <a:srgbClr val="003399"/>
    <a:srgbClr val="000099"/>
    <a:srgbClr val="339933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47" autoAdjust="0"/>
    <p:restoredTop sz="94660"/>
  </p:normalViewPr>
  <p:slideViewPr>
    <p:cSldViewPr>
      <p:cViewPr varScale="1">
        <p:scale>
          <a:sx n="70" d="100"/>
          <a:sy n="70" d="100"/>
        </p:scale>
        <p:origin x="-10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B700D3-250D-4583-A564-5705E357A6AC}" type="datetimeFigureOut">
              <a:rPr lang="en-US" smtClean="0"/>
              <a:pPr/>
              <a:t>7/11/2012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C14BE9-D23E-4EA5-A157-2E07BA9389D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11CD52-C4DF-489B-8E12-BFA3692BD4C0}" type="slidenum">
              <a:rPr lang="en-US"/>
              <a:pPr/>
              <a:t>20</a:t>
            </a:fld>
            <a:endParaRPr lang="en-US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ACEA32-59A0-4689-A031-E50A943ED964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ACEA32-59A0-4689-A031-E50A943ED964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2514600"/>
            <a:ext cx="6324600" cy="552450"/>
          </a:xfrm>
        </p:spPr>
        <p:txBody>
          <a:bodyPr/>
          <a:lstStyle>
            <a:lvl1pPr algn="ctr">
              <a:defRPr sz="480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14400" y="3124200"/>
            <a:ext cx="6324600" cy="381000"/>
          </a:xfrm>
        </p:spPr>
        <p:txBody>
          <a:bodyPr/>
          <a:lstStyle>
            <a:lvl1pPr marL="0" indent="0" algn="ctr">
              <a:defRPr>
                <a:ln>
                  <a:noFill/>
                </a:ln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0" y="6689725"/>
            <a:ext cx="2133600" cy="168275"/>
          </a:xfrm>
        </p:spPr>
        <p:txBody>
          <a:bodyPr/>
          <a:lstStyle>
            <a:lvl1pPr>
              <a:defRPr b="0">
                <a:latin typeface="Arial Black" pitchFamily="34" charset="0"/>
              </a:defRPr>
            </a:lvl1pPr>
          </a:lstStyle>
          <a:p>
            <a:endParaRPr 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 b="0">
                <a:latin typeface="Arial Black" pitchFamily="34" charset="0"/>
              </a:defRPr>
            </a:lvl1pPr>
          </a:lstStyle>
          <a:p>
            <a:endParaRPr lang="en-US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10400" y="6689725"/>
            <a:ext cx="2133600" cy="168275"/>
          </a:xfrm>
        </p:spPr>
        <p:txBody>
          <a:bodyPr/>
          <a:lstStyle>
            <a:lvl1pPr>
              <a:defRPr b="0">
                <a:latin typeface="Arial Black" pitchFamily="34" charset="0"/>
              </a:defRPr>
            </a:lvl1pPr>
          </a:lstStyle>
          <a:p>
            <a:fld id="{4A1E2A39-8397-4749-A913-CDF9E45DE07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0" y="5334000"/>
            <a:ext cx="369728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1146175"/>
            <a:ext cx="369728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1000" y="5900738"/>
            <a:ext cx="369728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5DE0A8-AF43-4A65-81C9-AA48C8D1391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0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990600"/>
            <a:ext cx="6781800" cy="4572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1524000"/>
            <a:ext cx="6096000" cy="4114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93A4D7-BE34-406D-AF4C-10D0F7AA1EA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914400"/>
            <a:ext cx="495300" cy="4876800"/>
          </a:xfrm>
        </p:spPr>
        <p:txBody>
          <a:bodyPr vert="eaVert"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990600"/>
            <a:ext cx="6134100" cy="4648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40C847-BA4B-49C7-8109-6616F8573BE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382000" cy="457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1000" y="838200"/>
            <a:ext cx="41148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38200"/>
            <a:ext cx="41148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661150"/>
            <a:ext cx="2133600" cy="1968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689725"/>
            <a:ext cx="2895600" cy="1682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10400" y="6689725"/>
            <a:ext cx="2133600" cy="136525"/>
          </a:xfrm>
        </p:spPr>
        <p:txBody>
          <a:bodyPr/>
          <a:lstStyle>
            <a:lvl1pPr>
              <a:defRPr/>
            </a:lvl1pPr>
          </a:lstStyle>
          <a:p>
            <a:fld id="{0FBC1A09-7DEF-4B71-AD61-759B315BA78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381000" y="381000"/>
            <a:ext cx="8382000" cy="457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838200"/>
            <a:ext cx="41148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838200"/>
            <a:ext cx="41148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81000" y="3657600"/>
            <a:ext cx="41148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657600"/>
            <a:ext cx="41148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0" y="6661150"/>
            <a:ext cx="2133600" cy="1968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689725"/>
            <a:ext cx="2895600" cy="1682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010400" y="6689725"/>
            <a:ext cx="2133600" cy="136525"/>
          </a:xfrm>
        </p:spPr>
        <p:txBody>
          <a:bodyPr/>
          <a:lstStyle>
            <a:lvl1pPr>
              <a:defRPr/>
            </a:lvl1pPr>
          </a:lstStyle>
          <a:p>
            <a:fld id="{BFDDBC97-85A3-441E-987E-4F4DE9C6916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648615-5EAA-412E-94B7-0B8C621406F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0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990600"/>
            <a:ext cx="6553200" cy="6858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676400"/>
            <a:ext cx="6096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648615-5EAA-412E-94B7-0B8C621406F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599" y="5157787"/>
            <a:ext cx="7504113" cy="1362075"/>
          </a:xfrm>
        </p:spPr>
        <p:txBody>
          <a:bodyPr anchor="t"/>
          <a:lstStyle>
            <a:lvl1pPr algn="l">
              <a:defRPr sz="4000" b="1" cap="all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0599" y="3657600"/>
            <a:ext cx="7504113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10027C-D55E-48F3-870E-B1697574C37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0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914400"/>
            <a:ext cx="7239000" cy="9144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981200"/>
            <a:ext cx="32004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91000" y="1981200"/>
            <a:ext cx="32004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AF563C-3F35-42CD-BFD2-094BCCD7257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868362"/>
            <a:ext cx="6400800" cy="884238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809750"/>
            <a:ext cx="31242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6800" y="2449512"/>
            <a:ext cx="31242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43401" y="1809750"/>
            <a:ext cx="30480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43401" y="2449512"/>
            <a:ext cx="30480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86096F-47D1-4189-93CC-598A004D9F3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0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7C646E-8B28-45DB-986A-D13C279C7A1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0743EF-50D2-45E1-9F28-58A9DD7BD4E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931709"/>
            <a:ext cx="2474913" cy="97329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14400"/>
            <a:ext cx="3968750" cy="52117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0600" y="2133600"/>
            <a:ext cx="2474913" cy="3929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D140D6-64A3-4010-A87A-7566C606C71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0" y="16764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0" y="2362200"/>
            <a:ext cx="49530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61150"/>
            <a:ext cx="21336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 b="1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89725"/>
            <a:ext cx="289560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800" b="1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689725"/>
            <a:ext cx="21336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 b="1">
                <a:solidFill>
                  <a:schemeClr val="bg1"/>
                </a:solidFill>
                <a:latin typeface="+mn-lt"/>
              </a:defRPr>
            </a:lvl1pPr>
          </a:lstStyle>
          <a:p>
            <a:fld id="{989338ED-97FB-486C-B5DA-771D356C76E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2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transition spd="med">
    <p:fade thruBlk="1"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6">
              <a:lumMod val="50000"/>
            </a:schemeClr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Impact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Impact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Impact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Impact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Impac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Impac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Impac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Impact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200000"/>
        <a:defRPr sz="2400" b="1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200000"/>
        <a:defRPr sz="2000" b="1">
          <a:solidFill>
            <a:schemeClr val="accent5">
              <a:lumMod val="50000"/>
            </a:schemeClr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200000"/>
        <a:defRPr b="1">
          <a:solidFill>
            <a:schemeClr val="accent5">
              <a:lumMod val="50000"/>
            </a:schemeClr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SzPct val="200000"/>
        <a:defRPr sz="1600" b="1">
          <a:solidFill>
            <a:schemeClr val="accent5">
              <a:lumMod val="50000"/>
            </a:schemeClr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SzPct val="200000"/>
        <a:defRPr sz="1600" b="1">
          <a:solidFill>
            <a:schemeClr val="accent5">
              <a:lumMod val="50000"/>
            </a:schemeClr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SzPct val="200000"/>
        <a:defRPr sz="1600"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SzPct val="200000"/>
        <a:defRPr sz="1600"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SzPct val="200000"/>
        <a:defRPr sz="1600"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SzPct val="200000"/>
        <a:defRPr sz="16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KJM\Sputum%20Bowl\jeopardy.wav" TargetMode="Externa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990600" y="1371600"/>
            <a:ext cx="6324600" cy="2971800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i="1" dirty="0" smtClean="0"/>
              <a:t>Pressure</a:t>
            </a:r>
            <a:r>
              <a:rPr lang="en-US" dirty="0" smtClean="0"/>
              <a:t>   to Make Sputum Bowl Fun Again</a:t>
            </a:r>
            <a:br>
              <a:rPr lang="en-US" dirty="0" smtClean="0"/>
            </a:br>
            <a:r>
              <a:rPr lang="en-US" dirty="0" smtClean="0">
                <a:latin typeface="Harlow Solid Italic" pitchFamily="82" charset="0"/>
              </a:rPr>
              <a:t>How Connecticut Changed the Face of Their Game  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838200" y="4876800"/>
            <a:ext cx="6324600" cy="381000"/>
          </a:xfrm>
        </p:spPr>
        <p:txBody>
          <a:bodyPr/>
          <a:lstStyle/>
          <a:p>
            <a:r>
              <a:rPr lang="en-US" dirty="0" smtClean="0"/>
              <a:t>Kerry McNiven</a:t>
            </a:r>
          </a:p>
          <a:p>
            <a:r>
              <a:rPr lang="en-US" dirty="0" smtClean="0"/>
              <a:t>CT Society for Respiratory Care</a:t>
            </a:r>
          </a:p>
          <a:p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Points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981200"/>
            <a:ext cx="6019800" cy="43434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Emphasize that answers will not show who said what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The computer will “collect” answers and will calculate who wins</a:t>
            </a:r>
            <a:endParaRPr lang="en-US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8763000" cy="838200"/>
          </a:xfrm>
        </p:spPr>
        <p:txBody>
          <a:bodyPr/>
          <a:lstStyle/>
          <a:p>
            <a:r>
              <a:rPr lang="en-US" dirty="0" smtClean="0"/>
              <a:t>After Downloading the Software, Set up Your “Class”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219200"/>
            <a:ext cx="8793480" cy="549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0" y="1524000"/>
            <a:ext cx="914400" cy="1524000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610600" cy="685800"/>
          </a:xfrm>
        </p:spPr>
        <p:txBody>
          <a:bodyPr/>
          <a:lstStyle/>
          <a:p>
            <a:r>
              <a:rPr lang="en-US" dirty="0" smtClean="0"/>
              <a:t>Name the “Class” and Choose the Device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71549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914400" y="1676400"/>
            <a:ext cx="3733800" cy="3276600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458200" cy="685800"/>
          </a:xfrm>
        </p:spPr>
        <p:txBody>
          <a:bodyPr/>
          <a:lstStyle/>
          <a:p>
            <a:r>
              <a:rPr lang="en-US" dirty="0" smtClean="0"/>
              <a:t>All Joined – Notice no Names Assigned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300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2057400" y="2362200"/>
            <a:ext cx="3505200" cy="914400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2400" y="2819400"/>
            <a:ext cx="8610600" cy="905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304800" y="304800"/>
            <a:ext cx="8458200" cy="22098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Make sure to Enable Add-Ins on Your Power Points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It will appear above you tool bar on the task pane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3962400" y="2667000"/>
            <a:ext cx="762000" cy="762000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4"/>
          <p:cNvSpPr txBox="1">
            <a:spLocks/>
          </p:cNvSpPr>
          <p:nvPr/>
        </p:nvSpPr>
        <p:spPr bwMode="auto">
          <a:xfrm>
            <a:off x="228600" y="3962400"/>
            <a:ext cx="84582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200000"/>
              <a:buFont typeface="Arial" pitchFamily="34" charset="0"/>
              <a:buChar char="•"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Add your questions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200000"/>
              <a:buFont typeface="Arial" pitchFamily="34" charset="0"/>
              <a:buChar char="•"/>
              <a:tabLst/>
              <a:defRPr/>
            </a:pPr>
            <a:r>
              <a:rPr lang="en-US" sz="2800" b="1" kern="0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Be sure to select the correct answer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200000"/>
              <a:buFont typeface="Arial" pitchFamily="34" charset="0"/>
              <a:buChar char="•"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Test everything to make sure it works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animBg="1"/>
      <p:bldP spid="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0"/>
            <a:ext cx="5410200" cy="457200"/>
          </a:xfrm>
        </p:spPr>
        <p:txBody>
          <a:bodyPr/>
          <a:lstStyle/>
          <a:p>
            <a:r>
              <a:rPr lang="en-US" dirty="0" smtClean="0"/>
              <a:t>Start Up Slide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90600"/>
            <a:ext cx="8800076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1371600"/>
          </a:xfrm>
        </p:spPr>
        <p:txBody>
          <a:bodyPr/>
          <a:lstStyle/>
          <a:p>
            <a:r>
              <a:rPr lang="en-US" dirty="0" smtClean="0"/>
              <a:t>When Question Appears and has Been Read, Active the Timer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1440" y="2095499"/>
            <a:ext cx="9235440" cy="477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1447800" y="3962400"/>
            <a:ext cx="685800" cy="914400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610600" cy="457200"/>
          </a:xfrm>
        </p:spPr>
        <p:txBody>
          <a:bodyPr/>
          <a:lstStyle/>
          <a:p>
            <a:r>
              <a:rPr lang="en-US" dirty="0" smtClean="0"/>
              <a:t>What Responses Look Like as Collected</a:t>
            </a:r>
            <a:endParaRPr lang="en-US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0960" y="114300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458200" cy="457200"/>
          </a:xfrm>
        </p:spPr>
        <p:txBody>
          <a:bodyPr/>
          <a:lstStyle/>
          <a:p>
            <a:r>
              <a:rPr lang="en-US" dirty="0" smtClean="0"/>
              <a:t>The Correct Answers Are Shown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9357" y="2286000"/>
            <a:ext cx="8844643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5410200" cy="457200"/>
          </a:xfrm>
        </p:spPr>
        <p:txBody>
          <a:bodyPr/>
          <a:lstStyle/>
          <a:p>
            <a:r>
              <a:rPr lang="en-US" dirty="0" smtClean="0"/>
              <a:t>Determining the Winner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990600"/>
            <a:ext cx="8915400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Arrow Connector 5"/>
          <p:cNvCxnSpPr/>
          <p:nvPr/>
        </p:nvCxnSpPr>
        <p:spPr>
          <a:xfrm>
            <a:off x="4343400" y="4724400"/>
            <a:ext cx="1981200" cy="0"/>
          </a:xfrm>
          <a:prstGeom prst="straightConnector1">
            <a:avLst/>
          </a:prstGeom>
          <a:ln w="63500">
            <a:solidFill>
              <a:schemeClr val="accent5">
                <a:lumMod val="50000"/>
              </a:schemeClr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648200" y="350520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chemeClr val="accent5">
                    <a:lumMod val="50000"/>
                  </a:schemeClr>
                </a:solidFill>
              </a:rPr>
              <a:t>Clicker 19</a:t>
            </a:r>
            <a:endParaRPr lang="en-US" sz="5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72200" y="2438400"/>
            <a:ext cx="214353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>
                  <a:solidFill>
                    <a:schemeClr val="accent5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WINNER</a:t>
            </a:r>
            <a:endParaRPr lang="en-US" sz="5400" b="1" cap="none" spc="0" dirty="0">
              <a:ln w="1905">
                <a:solidFill>
                  <a:schemeClr val="accent5">
                    <a:lumMod val="50000"/>
                  </a:schemeClr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3810000" y="1752600"/>
            <a:ext cx="4419600" cy="457200"/>
          </a:xfrm>
        </p:spPr>
        <p:txBody>
          <a:bodyPr/>
          <a:lstStyle/>
          <a:p>
            <a:pPr algn="ctr"/>
            <a:r>
              <a:rPr lang="en-US" dirty="0" smtClean="0"/>
              <a:t>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86200" y="2362200"/>
            <a:ext cx="4114800" cy="914400"/>
          </a:xfrm>
        </p:spPr>
        <p:txBody>
          <a:bodyPr/>
          <a:lstStyle/>
          <a:p>
            <a:r>
              <a:rPr lang="en-US" dirty="0" smtClean="0"/>
              <a:t>Rick Bowen and Ginny </a:t>
            </a:r>
            <a:r>
              <a:rPr lang="en-US" dirty="0" err="1" smtClean="0"/>
              <a:t>DeFillipo</a:t>
            </a:r>
            <a:r>
              <a:rPr lang="en-US" dirty="0" smtClean="0"/>
              <a:t> and ???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3406747"/>
            <a:ext cx="3145094" cy="3451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3429000"/>
            <a:ext cx="334899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2743200"/>
            <a:ext cx="7543800" cy="1009650"/>
          </a:xfrm>
        </p:spPr>
        <p:txBody>
          <a:bodyPr/>
          <a:lstStyle/>
          <a:p>
            <a:r>
              <a:rPr lang="en-US" i="1" dirty="0" smtClean="0">
                <a:solidFill>
                  <a:srgbClr val="00B050"/>
                </a:solidFill>
              </a:rPr>
              <a:t>2012  HOD Alternative to Sputum Bowl  Game</a:t>
            </a:r>
            <a:endParaRPr lang="en-US" i="1" dirty="0">
              <a:solidFill>
                <a:srgbClr val="00B050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38200" y="3962400"/>
            <a:ext cx="8077200" cy="381000"/>
          </a:xfrm>
        </p:spPr>
        <p:txBody>
          <a:bodyPr/>
          <a:lstStyle/>
          <a:p>
            <a:r>
              <a:rPr lang="en-US" sz="3200" dirty="0"/>
              <a:t>Welcome </a:t>
            </a:r>
            <a:r>
              <a:rPr lang="en-US" sz="3200" dirty="0" smtClean="0"/>
              <a:t>Players!!</a:t>
            </a:r>
            <a:endParaRPr lang="en-US" sz="3200" dirty="0"/>
          </a:p>
        </p:txBody>
      </p:sp>
      <p:pic>
        <p:nvPicPr>
          <p:cNvPr id="2054" name="Picture 6" descr="MPj0398825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0"/>
            <a:ext cx="3657600" cy="2613025"/>
          </a:xfrm>
          <a:prstGeom prst="rect">
            <a:avLst/>
          </a:prstGeom>
          <a:noFill/>
        </p:spPr>
      </p:pic>
      <p:pic>
        <p:nvPicPr>
          <p:cNvPr id="7" name="jeopardy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7467600" y="5562600"/>
            <a:ext cx="685800" cy="685800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65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183880" cy="1051560"/>
          </a:xfrm>
        </p:spPr>
        <p:txBody>
          <a:bodyPr/>
          <a:lstStyle/>
          <a:p>
            <a:r>
              <a:rPr lang="en-US" dirty="0"/>
              <a:t>Sending Answers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183880" cy="990600"/>
          </a:xfrm>
        </p:spPr>
        <p:txBody>
          <a:bodyPr/>
          <a:lstStyle/>
          <a:p>
            <a:r>
              <a:rPr lang="en-US" dirty="0"/>
              <a:t>Press the </a:t>
            </a:r>
            <a:r>
              <a:rPr lang="en-US" dirty="0" smtClean="0"/>
              <a:t>lettered </a:t>
            </a:r>
            <a:r>
              <a:rPr lang="en-US" dirty="0"/>
              <a:t>r</a:t>
            </a:r>
            <a:r>
              <a:rPr lang="en-US" dirty="0" smtClean="0"/>
              <a:t>esponse </a:t>
            </a:r>
            <a:r>
              <a:rPr lang="en-US" dirty="0"/>
              <a:t>button that represents your answer.</a:t>
            </a:r>
          </a:p>
        </p:txBody>
      </p:sp>
      <p:pic>
        <p:nvPicPr>
          <p:cNvPr id="7066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2362200"/>
            <a:ext cx="5486400" cy="4188279"/>
          </a:xfrm>
          <a:prstGeom prst="rect">
            <a:avLst/>
          </a:prstGeom>
          <a:noFill/>
        </p:spPr>
      </p:pic>
      <p:sp>
        <p:nvSpPr>
          <p:cNvPr id="70661" name="Oval 5"/>
          <p:cNvSpPr>
            <a:spLocks noChangeArrowheads="1"/>
          </p:cNvSpPr>
          <p:nvPr/>
        </p:nvSpPr>
        <p:spPr bwMode="auto">
          <a:xfrm>
            <a:off x="3429000" y="3505200"/>
            <a:ext cx="2514600" cy="1676400"/>
          </a:xfrm>
          <a:prstGeom prst="ellipse">
            <a:avLst/>
          </a:prstGeom>
          <a:noFill/>
          <a:ln w="57150">
            <a:solidFill>
              <a:srgbClr val="FF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8183880" cy="1051560"/>
          </a:xfrm>
        </p:spPr>
        <p:txBody>
          <a:bodyPr/>
          <a:lstStyle/>
          <a:p>
            <a:r>
              <a:rPr lang="en-US" dirty="0"/>
              <a:t>Transmission Status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r>
              <a:rPr lang="en-US"/>
              <a:t>If your Response was received, the Received LED will be green.</a:t>
            </a:r>
          </a:p>
          <a:p>
            <a:r>
              <a:rPr lang="en-US"/>
              <a:t>If your Response was not received, the Not Received LED will be red. Resend your answer.</a:t>
            </a:r>
          </a:p>
        </p:txBody>
      </p:sp>
      <p:pic>
        <p:nvPicPr>
          <p:cNvPr id="7168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3352800"/>
            <a:ext cx="4267200" cy="3257550"/>
          </a:xfrm>
          <a:prstGeom prst="rect">
            <a:avLst/>
          </a:prstGeom>
          <a:noFill/>
        </p:spPr>
      </p:pic>
      <p:sp>
        <p:nvSpPr>
          <p:cNvPr id="71685" name="Oval 5"/>
          <p:cNvSpPr>
            <a:spLocks noChangeArrowheads="1"/>
          </p:cNvSpPr>
          <p:nvPr/>
        </p:nvSpPr>
        <p:spPr bwMode="auto">
          <a:xfrm>
            <a:off x="6019800" y="3962400"/>
            <a:ext cx="1143000" cy="1143000"/>
          </a:xfrm>
          <a:prstGeom prst="ellipse">
            <a:avLst/>
          </a:prstGeom>
          <a:noFill/>
          <a:ln w="76200">
            <a:solidFill>
              <a:srgbClr val="FF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68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68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6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839200" cy="1143000"/>
          </a:xfrm>
        </p:spPr>
        <p:txBody>
          <a:bodyPr/>
          <a:lstStyle/>
          <a:p>
            <a:r>
              <a:rPr lang="en-US" dirty="0" smtClean="0"/>
              <a:t>Can I Change My Answer?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458200" cy="990600"/>
          </a:xfrm>
        </p:spPr>
        <p:txBody>
          <a:bodyPr/>
          <a:lstStyle/>
          <a:p>
            <a:r>
              <a:rPr lang="en-US" dirty="0" smtClean="0"/>
              <a:t>You can change your answer up to 3 times in the allotted time. Your third answer cannot be changed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2438400"/>
            <a:ext cx="4338638" cy="4148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8600"/>
            <a:ext cx="9144000" cy="4648200"/>
          </a:xfrm>
        </p:spPr>
        <p:txBody>
          <a:bodyPr/>
          <a:lstStyle/>
          <a:p>
            <a:pPr lvl="0"/>
            <a:r>
              <a:rPr lang="en-US" dirty="0" smtClean="0"/>
              <a:t>When was the Social Intercourse Committee (SIC)  born?</a:t>
            </a:r>
          </a:p>
          <a:p>
            <a:pPr lvl="0"/>
            <a:r>
              <a:rPr lang="en-US" dirty="0" smtClean="0"/>
              <a:t>A. 1980</a:t>
            </a:r>
          </a:p>
          <a:p>
            <a:pPr lvl="0"/>
            <a:r>
              <a:rPr lang="en-US" dirty="0" smtClean="0"/>
              <a:t>B. 1985</a:t>
            </a:r>
          </a:p>
          <a:p>
            <a:pPr lvl="0"/>
            <a:r>
              <a:rPr lang="en-US" dirty="0" smtClean="0"/>
              <a:t>C. 1990</a:t>
            </a:r>
          </a:p>
          <a:p>
            <a:pPr lvl="0"/>
            <a:r>
              <a:rPr lang="en-US" dirty="0" smtClean="0"/>
              <a:t>D. 1995</a:t>
            </a:r>
          </a:p>
          <a:p>
            <a:pPr lvl="0"/>
            <a:r>
              <a:rPr lang="en-US" dirty="0" smtClean="0"/>
              <a:t>E. 2000</a:t>
            </a:r>
          </a:p>
          <a:p>
            <a:endParaRPr lang="en-US" dirty="0"/>
          </a:p>
        </p:txBody>
      </p:sp>
      <p:pic>
        <p:nvPicPr>
          <p:cNvPr id="4" name="PRS Question Icon" descr="PRS Question Icon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63500" y="6223000"/>
            <a:ext cx="406349" cy="406349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2971800"/>
          </a:xfrm>
        </p:spPr>
        <p:txBody>
          <a:bodyPr/>
          <a:lstStyle/>
          <a:p>
            <a:r>
              <a:rPr lang="en-US" dirty="0" smtClean="0"/>
              <a:t>Where was most HOD meetings held?</a:t>
            </a:r>
          </a:p>
          <a:p>
            <a:r>
              <a:rPr lang="en-US" dirty="0" smtClean="0"/>
              <a:t>A. Las Vegas, NV</a:t>
            </a:r>
          </a:p>
          <a:p>
            <a:r>
              <a:rPr lang="en-US" dirty="0" smtClean="0"/>
              <a:t>B. Atlanta, GA</a:t>
            </a:r>
          </a:p>
          <a:p>
            <a:r>
              <a:rPr lang="en-US" dirty="0" smtClean="0"/>
              <a:t>C. New Orleans, LA</a:t>
            </a:r>
          </a:p>
          <a:p>
            <a:r>
              <a:rPr lang="en-US" dirty="0" smtClean="0"/>
              <a:t>D. St. Petersburg, FL</a:t>
            </a:r>
          </a:p>
          <a:p>
            <a:r>
              <a:rPr lang="en-US" dirty="0" smtClean="0"/>
              <a:t>E. Vail, CO</a:t>
            </a:r>
          </a:p>
        </p:txBody>
      </p:sp>
      <p:pic>
        <p:nvPicPr>
          <p:cNvPr id="4" name="PRS Question Icon" descr="PRS Question Icon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63500" y="6223000"/>
            <a:ext cx="406349" cy="406349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4648200"/>
          </a:xfrm>
        </p:spPr>
        <p:txBody>
          <a:bodyPr/>
          <a:lstStyle/>
          <a:p>
            <a:r>
              <a:rPr lang="en-US" dirty="0" smtClean="0"/>
              <a:t>In what year did the HOD first meet? </a:t>
            </a:r>
          </a:p>
          <a:p>
            <a:r>
              <a:rPr lang="en-US" dirty="0" smtClean="0"/>
              <a:t>A. 1963</a:t>
            </a:r>
          </a:p>
          <a:p>
            <a:r>
              <a:rPr lang="en-US" dirty="0" smtClean="0"/>
              <a:t>B. 1964</a:t>
            </a:r>
          </a:p>
          <a:p>
            <a:r>
              <a:rPr lang="en-US" dirty="0" smtClean="0"/>
              <a:t>C. 1965</a:t>
            </a:r>
          </a:p>
          <a:p>
            <a:r>
              <a:rPr lang="en-US" dirty="0" smtClean="0"/>
              <a:t>D. 1966</a:t>
            </a:r>
          </a:p>
          <a:p>
            <a:r>
              <a:rPr lang="en-US" dirty="0" smtClean="0"/>
              <a:t>E. 1967</a:t>
            </a:r>
          </a:p>
          <a:p>
            <a:endParaRPr lang="en-US" dirty="0"/>
          </a:p>
        </p:txBody>
      </p:sp>
      <p:pic>
        <p:nvPicPr>
          <p:cNvPr id="4" name="PRS Question Icon" descr="PRS Question Icon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63500" y="6223000"/>
            <a:ext cx="406349" cy="406349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324600"/>
          </a:xfrm>
        </p:spPr>
        <p:txBody>
          <a:bodyPr/>
          <a:lstStyle/>
          <a:p>
            <a:pPr lvl="0"/>
            <a:r>
              <a:rPr lang="en-US" dirty="0" smtClean="0"/>
              <a:t>Who was the AARC President in 1997?</a:t>
            </a:r>
          </a:p>
          <a:p>
            <a:r>
              <a:rPr lang="en-US" dirty="0" smtClean="0"/>
              <a:t>A. Charlie Brooks</a:t>
            </a:r>
          </a:p>
          <a:p>
            <a:r>
              <a:rPr lang="en-US" dirty="0" smtClean="0"/>
              <a:t>B. Cynthia </a:t>
            </a:r>
            <a:r>
              <a:rPr lang="en-US" dirty="0" err="1" smtClean="0"/>
              <a:t>Molle</a:t>
            </a:r>
            <a:endParaRPr lang="en-US" dirty="0" smtClean="0"/>
          </a:p>
          <a:p>
            <a:pPr lvl="0"/>
            <a:r>
              <a:rPr lang="en-US" dirty="0" smtClean="0"/>
              <a:t>C. Kerry George</a:t>
            </a:r>
          </a:p>
          <a:p>
            <a:r>
              <a:rPr lang="en-US" dirty="0" smtClean="0"/>
              <a:t>D. Diane Kimball</a:t>
            </a:r>
          </a:p>
          <a:p>
            <a:endParaRPr lang="en-US" dirty="0"/>
          </a:p>
        </p:txBody>
      </p:sp>
      <p:pic>
        <p:nvPicPr>
          <p:cNvPr id="4" name="PRS Question Icon" descr="PRS Question Icon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63500" y="6223000"/>
            <a:ext cx="406349" cy="406349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4648200"/>
          </a:xfrm>
        </p:spPr>
        <p:txBody>
          <a:bodyPr/>
          <a:lstStyle/>
          <a:p>
            <a:pPr lvl="0"/>
            <a:r>
              <a:rPr lang="en-US" dirty="0" smtClean="0"/>
              <a:t>In what year was a general disaster fund established to aid AARC members involved in national disasters?</a:t>
            </a:r>
          </a:p>
          <a:p>
            <a:pPr lvl="0"/>
            <a:r>
              <a:rPr lang="en-US" dirty="0" smtClean="0"/>
              <a:t>A. 1990</a:t>
            </a:r>
          </a:p>
          <a:p>
            <a:pPr lvl="0"/>
            <a:r>
              <a:rPr lang="en-US" dirty="0" smtClean="0"/>
              <a:t>B. 1991</a:t>
            </a:r>
          </a:p>
          <a:p>
            <a:pPr lvl="0"/>
            <a:r>
              <a:rPr lang="en-US" dirty="0" smtClean="0"/>
              <a:t>C. 1992</a:t>
            </a:r>
          </a:p>
          <a:p>
            <a:pPr lvl="0"/>
            <a:r>
              <a:rPr lang="en-US" dirty="0" smtClean="0"/>
              <a:t>D. 1993</a:t>
            </a:r>
          </a:p>
          <a:p>
            <a:pPr lvl="0"/>
            <a:r>
              <a:rPr lang="en-US" dirty="0" smtClean="0"/>
              <a:t>E. 1994</a:t>
            </a:r>
          </a:p>
          <a:p>
            <a:endParaRPr lang="en-US" dirty="0"/>
          </a:p>
        </p:txBody>
      </p:sp>
      <p:pic>
        <p:nvPicPr>
          <p:cNvPr id="4" name="PRS Question Icon" descr="PRS Question Icon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63500" y="6223000"/>
            <a:ext cx="406349" cy="406349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733800" y="1905000"/>
            <a:ext cx="5410200" cy="838200"/>
          </a:xfrm>
        </p:spPr>
        <p:txBody>
          <a:bodyPr/>
          <a:lstStyle/>
          <a:p>
            <a:pPr algn="ctr"/>
            <a:r>
              <a:rPr lang="en-US" dirty="0" smtClean="0"/>
              <a:t>Problems With Our Competition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733800" y="3276600"/>
            <a:ext cx="4572000" cy="2209800"/>
          </a:xfrm>
        </p:spPr>
        <p:txBody>
          <a:bodyPr/>
          <a:lstStyle/>
          <a:p>
            <a:r>
              <a:rPr lang="en-US" dirty="0" smtClean="0"/>
              <a:t>Lack of: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Participation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Prepared teams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Commitment to go to national competition </a:t>
            </a:r>
          </a:p>
          <a:p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1905000"/>
            <a:ext cx="5410200" cy="1143000"/>
          </a:xfrm>
        </p:spPr>
        <p:txBody>
          <a:bodyPr/>
          <a:lstStyle/>
          <a:p>
            <a:pPr algn="ctr"/>
            <a:r>
              <a:rPr lang="en-US" dirty="0" smtClean="0"/>
              <a:t>Biggest Barriers to Participation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3800" y="3352800"/>
            <a:ext cx="4419600" cy="31242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Wouldn’t know answers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Wouldn’t answer in time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Feeling stupid in front of peers/colleagues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Not enough beer/wine to boost their confidence and still be able to drive home</a:t>
            </a:r>
            <a:endParaRPr lang="en-US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Changes Were Made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0" y="2362200"/>
            <a:ext cx="4419600" cy="39624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Became multiple choice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Became more of an individual competition than a team competition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Everyone in audience could participate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No one would know who answered what but would learn correct answer</a:t>
            </a:r>
            <a:endParaRPr lang="en-US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Prizes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0" y="2362200"/>
            <a:ext cx="4419600" cy="3962400"/>
          </a:xfrm>
        </p:spPr>
        <p:txBody>
          <a:bodyPr/>
          <a:lstStyle/>
          <a:p>
            <a:r>
              <a:rPr lang="en-US" u="sng" dirty="0" smtClean="0"/>
              <a:t>Game Cards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Everyone was given raffle tickets so periodically a number was drawn for a gift card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Given to anyone who got a particular question correct</a:t>
            </a:r>
          </a:p>
          <a:p>
            <a:r>
              <a:rPr lang="en-US" u="sng" dirty="0" smtClean="0"/>
              <a:t>Highest Score/Winner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Did We do it?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990600" y="1981200"/>
            <a:ext cx="3200400" cy="1524000"/>
          </a:xfrm>
        </p:spPr>
        <p:txBody>
          <a:bodyPr/>
          <a:lstStyle/>
          <a:p>
            <a:r>
              <a:rPr lang="en-US" dirty="0" smtClean="0"/>
              <a:t>Used a personal response clicker system 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Educators changed questions to multiple choice and placed them in a PowerPoint presentation</a:t>
            </a:r>
            <a:endParaRPr lang="en-US" dirty="0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810000"/>
            <a:ext cx="3368842" cy="257175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Can You do This at Home?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828800"/>
            <a:ext cx="6019800" cy="41148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Find an education program that is using some type of audience response system and </a:t>
            </a:r>
            <a:r>
              <a:rPr lang="en-US" u="sng" dirty="0" smtClean="0"/>
              <a:t>borrow</a:t>
            </a:r>
            <a:r>
              <a:rPr lang="en-US" dirty="0" smtClean="0"/>
              <a:t> their system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Rent a system (~$700.00)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Buy a system (~1,000.00)</a:t>
            </a:r>
          </a:p>
          <a:p>
            <a:endParaRPr lang="en-US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676400"/>
            <a:ext cx="6096000" cy="25146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Download the free software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This is what I use: http://www.einstruction.com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Take sputum bowl questions and make them multiple choice</a:t>
            </a:r>
          </a:p>
          <a:p>
            <a:endParaRPr lang="en-US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RSION" val="4.10"/>
  <p:tag name="QUESTIONNAME" val=" "/>
  <p:tag name="QUESTIONTYPE" val=" 0"/>
  <p:tag name="QUESTIONCHOICES" val=" 3"/>
  <p:tag name="QUESTIONANSWER" val="B"/>
  <p:tag name="QUESTIONDIFFICULTY" val=" 0"/>
  <p:tag name="QUESTIONPOINTS" val=" 1"/>
  <p:tag name="QUESTIONCHANCES" val=" 3"/>
  <p:tag name="QUESTIONTIMER" val="00:30"/>
  <p:tag name="QUESTIONCHOICESTYPE" val=" 1"/>
  <p:tag name="QUESTIONCHARTTYPE" val="0"/>
  <p:tag name="MANUALQUESTIONSTART" val="No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RSION" val="4.10"/>
  <p:tag name="QUESTIONNAME" val=" "/>
  <p:tag name="QUESTIONTYPE" val=" 0"/>
  <p:tag name="QUESTIONCHOICES" val=" 3"/>
  <p:tag name="QUESTIONANSWER" val="A"/>
  <p:tag name="QUESTIONDIFFICULTY" val=" 0"/>
  <p:tag name="QUESTIONPOINTS" val=" 1"/>
  <p:tag name="QUESTIONCHANCES" val=" 3"/>
  <p:tag name="QUESTIONTIMER" val="00:30"/>
  <p:tag name="QUESTIONCHOICESTYPE" val=" 1"/>
  <p:tag name="QUESTIONCHARTTYPE" val="0"/>
  <p:tag name="MANUALQUESTIONSTART" val="No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RSION" val="4.10"/>
  <p:tag name="QUESTIONNAME" val=" "/>
  <p:tag name="QUESTIONTYPE" val=" 0"/>
  <p:tag name="QUESTIONCHOICES" val=" 3"/>
  <p:tag name="QUESTIONANSWER" val="D"/>
  <p:tag name="QUESTIONDIFFICULTY" val=" 0"/>
  <p:tag name="QUESTIONPOINTS" val=" 1"/>
  <p:tag name="QUESTIONCHANCES" val=" 3"/>
  <p:tag name="QUESTIONTIMER" val="00:30"/>
  <p:tag name="QUESTIONCHOICESTYPE" val=" 1"/>
  <p:tag name="QUESTIONCHARTTYPE" val="0"/>
  <p:tag name="MANUALQUESTIONSTART" val="No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RSION" val="4.10"/>
  <p:tag name="QUESTIONNAME" val=" "/>
  <p:tag name="QUESTIONTYPE" val=" 0"/>
  <p:tag name="QUESTIONCHOICES" val=" 2"/>
  <p:tag name="QUESTIONANSWER" val="C"/>
  <p:tag name="QUESTIONDIFFICULTY" val=" 0"/>
  <p:tag name="QUESTIONPOINTS" val=" 1"/>
  <p:tag name="QUESTIONCHANCES" val=" 3"/>
  <p:tag name="QUESTIONTIMER" val="00:30"/>
  <p:tag name="QUESTIONCHOICESTYPE" val=" 1"/>
  <p:tag name="QUESTIONCHARTTYPE" val="0"/>
  <p:tag name="MANUALQUESTIONSTART" val="No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RSION" val="4.10"/>
  <p:tag name="QUESTIONNAME" val=" "/>
  <p:tag name="QUESTIONTYPE" val=" 0"/>
  <p:tag name="QUESTIONCHOICES" val=" 3"/>
  <p:tag name="QUESTIONANSWER" val="D"/>
  <p:tag name="QUESTIONDIFFICULTY" val=" 0"/>
  <p:tag name="QUESTIONPOINTS" val=" 1"/>
  <p:tag name="QUESTIONCHANCES" val=" 3"/>
  <p:tag name="QUESTIONTIMER" val="00:30"/>
  <p:tag name="QUESTIONCHOICESTYPE" val=" 1"/>
  <p:tag name="QUESTIONCHARTTYPE" val="0"/>
  <p:tag name="MANUALQUESTIONSTART" val="No"/>
</p:tagLst>
</file>

<file path=ppt/theme/theme1.xml><?xml version="1.0" encoding="utf-8"?>
<a:theme xmlns:a="http://schemas.openxmlformats.org/drawingml/2006/main" name="AF_MedicalPressur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arizona_summer">
      <a:majorFont>
        <a:latin typeface="Impact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rizona_summ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izona_summ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izona_summ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izona_summ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izona_summ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izona_summ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izona_summ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izona_summ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izona_summ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izona_summ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izona_summ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izona_summ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FF48CEB8-7285-4EF4-9648-7A1FAB69D1C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AF_MedicalPressure</Template>
  <TotalTime>208</TotalTime>
  <Words>563</Words>
  <Application>Microsoft Office PowerPoint</Application>
  <PresentationFormat>On-screen Show (4:3)</PresentationFormat>
  <Paragraphs>95</Paragraphs>
  <Slides>28</Slides>
  <Notes>3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AF_MedicalPressure</vt:lpstr>
      <vt:lpstr>The Pressure   to Make Sputum Bowl Fun Again How Connecticut Changed the Face of Their Game  </vt:lpstr>
      <vt:lpstr>History</vt:lpstr>
      <vt:lpstr>Problems With Our Competition</vt:lpstr>
      <vt:lpstr>Biggest Barriers to Participation</vt:lpstr>
      <vt:lpstr>Changes Were Made</vt:lpstr>
      <vt:lpstr>Prizes</vt:lpstr>
      <vt:lpstr>How Did We do it?</vt:lpstr>
      <vt:lpstr>How Can You do This at Home?</vt:lpstr>
      <vt:lpstr>Slide 9</vt:lpstr>
      <vt:lpstr>Key Points</vt:lpstr>
      <vt:lpstr>After Downloading the Software, Set up Your “Class”</vt:lpstr>
      <vt:lpstr>Name the “Class” and Choose the Device</vt:lpstr>
      <vt:lpstr>All Joined – Notice no Names Assigned</vt:lpstr>
      <vt:lpstr>Slide 14</vt:lpstr>
      <vt:lpstr>Start Up Slide</vt:lpstr>
      <vt:lpstr>When Question Appears and has Been Read, Active the Timer</vt:lpstr>
      <vt:lpstr>What Responses Look Like as Collected</vt:lpstr>
      <vt:lpstr>The Correct Answers Are Shown</vt:lpstr>
      <vt:lpstr>Determining the Winner</vt:lpstr>
      <vt:lpstr>2012  HOD Alternative to Sputum Bowl  Game</vt:lpstr>
      <vt:lpstr>Sending Answers</vt:lpstr>
      <vt:lpstr>Transmission Status</vt:lpstr>
      <vt:lpstr>Can I Change My Answer?</vt:lpstr>
      <vt:lpstr>Slide 24</vt:lpstr>
      <vt:lpstr>Slide 25</vt:lpstr>
      <vt:lpstr>Slide 26</vt:lpstr>
      <vt:lpstr>Slide 27</vt:lpstr>
      <vt:lpstr>Slide 28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Pressure   to Make Sputum Bowl Fun Again How Connecticut Changed the Face of Their Game  </dc:title>
  <dc:creator>KJM</dc:creator>
  <cp:lastModifiedBy>KJM</cp:lastModifiedBy>
  <cp:revision>10</cp:revision>
  <dcterms:created xsi:type="dcterms:W3CDTF">2012-07-10T20:16:34Z</dcterms:created>
  <dcterms:modified xsi:type="dcterms:W3CDTF">2012-07-11T22:31:43Z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TC103368019990</vt:lpwstr>
  </property>
</Properties>
</file>